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4" r:id="rId6"/>
    <p:sldId id="269" r:id="rId7"/>
    <p:sldId id="268" r:id="rId8"/>
    <p:sldId id="271" r:id="rId9"/>
    <p:sldId id="272" r:id="rId10"/>
    <p:sldId id="278" r:id="rId11"/>
    <p:sldId id="280" r:id="rId12"/>
    <p:sldId id="282" r:id="rId13"/>
    <p:sldId id="270" r:id="rId14"/>
    <p:sldId id="283" r:id="rId15"/>
    <p:sldId id="277" r:id="rId16"/>
    <p:sldId id="262" r:id="rId17"/>
    <p:sldId id="274" r:id="rId18"/>
    <p:sldId id="275" r:id="rId19"/>
    <p:sldId id="276" r:id="rId20"/>
    <p:sldId id="266" r:id="rId21"/>
    <p:sldId id="267" r:id="rId2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1068" autoAdjust="0"/>
  </p:normalViewPr>
  <p:slideViewPr>
    <p:cSldViewPr snapToGrid="0">
      <p:cViewPr varScale="1">
        <p:scale>
          <a:sx n="69" d="100"/>
          <a:sy n="69" d="100"/>
        </p:scale>
        <p:origin x="11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6B864-683D-4E2D-9664-398DB5CC07E4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t-EE"/>
        </a:p>
      </dgm:t>
    </dgm:pt>
    <dgm:pt modelId="{DE0F29DE-5640-42FF-855F-A6F26B50FEAD}">
      <dgm:prSet phldrT="[Tekst]"/>
      <dgm:spPr/>
      <dgm:t>
        <a:bodyPr/>
        <a:lstStyle/>
        <a:p>
          <a:r>
            <a:rPr lang="et-EE" dirty="0"/>
            <a:t>1. Tüüpi diabeet – </a:t>
          </a:r>
          <a:r>
            <a:rPr lang="et-EE" b="1" dirty="0"/>
            <a:t>5-10%</a:t>
          </a:r>
        </a:p>
      </dgm:t>
    </dgm:pt>
    <dgm:pt modelId="{F8EF5C85-4CE2-4706-877C-AB88F5E865B6}" type="parTrans" cxnId="{3554BD17-6118-47C2-918C-BA358064A615}">
      <dgm:prSet/>
      <dgm:spPr/>
      <dgm:t>
        <a:bodyPr/>
        <a:lstStyle/>
        <a:p>
          <a:endParaRPr lang="et-EE"/>
        </a:p>
      </dgm:t>
    </dgm:pt>
    <dgm:pt modelId="{5758A383-3CBD-4153-99C8-38595F66A2A7}" type="sibTrans" cxnId="{3554BD17-6118-47C2-918C-BA358064A615}">
      <dgm:prSet/>
      <dgm:spPr/>
      <dgm:t>
        <a:bodyPr/>
        <a:lstStyle/>
        <a:p>
          <a:endParaRPr lang="et-EE"/>
        </a:p>
      </dgm:t>
    </dgm:pt>
    <dgm:pt modelId="{A871D1E3-28EB-4B43-A840-F02CFD784D29}">
      <dgm:prSet phldrT="[Tekst]"/>
      <dgm:spPr/>
      <dgm:t>
        <a:bodyPr/>
        <a:lstStyle/>
        <a:p>
          <a:r>
            <a:rPr lang="et-EE" dirty="0"/>
            <a:t>2. Tüüpi diabeet – </a:t>
          </a:r>
          <a:r>
            <a:rPr lang="et-EE" b="1" dirty="0"/>
            <a:t>90-95%</a:t>
          </a:r>
        </a:p>
      </dgm:t>
    </dgm:pt>
    <dgm:pt modelId="{8973FC43-37CD-4E53-95FB-0DD1A929738C}" type="parTrans" cxnId="{BB5DC24F-ACFE-4D45-B91A-461E232135B7}">
      <dgm:prSet/>
      <dgm:spPr/>
      <dgm:t>
        <a:bodyPr/>
        <a:lstStyle/>
        <a:p>
          <a:endParaRPr lang="et-EE"/>
        </a:p>
      </dgm:t>
    </dgm:pt>
    <dgm:pt modelId="{9ABB7F71-E0A5-4FDA-9F49-1A27210AF130}" type="sibTrans" cxnId="{BB5DC24F-ACFE-4D45-B91A-461E232135B7}">
      <dgm:prSet/>
      <dgm:spPr/>
      <dgm:t>
        <a:bodyPr/>
        <a:lstStyle/>
        <a:p>
          <a:endParaRPr lang="et-EE"/>
        </a:p>
      </dgm:t>
    </dgm:pt>
    <dgm:pt modelId="{0BB71CF4-F4D3-48AD-86ED-ADA88B7370E9}">
      <dgm:prSet phldrT="[Tekst]"/>
      <dgm:spPr/>
      <dgm:t>
        <a:bodyPr/>
        <a:lstStyle/>
        <a:p>
          <a:r>
            <a:rPr lang="et-EE" dirty="0"/>
            <a:t>Rasedusdiabeet</a:t>
          </a:r>
        </a:p>
      </dgm:t>
    </dgm:pt>
    <dgm:pt modelId="{C3B2557C-7812-43F0-9E91-19589DB314DF}" type="parTrans" cxnId="{B1657E54-3024-4C63-92A6-DEF0202CC0B2}">
      <dgm:prSet/>
      <dgm:spPr/>
      <dgm:t>
        <a:bodyPr/>
        <a:lstStyle/>
        <a:p>
          <a:endParaRPr lang="et-EE"/>
        </a:p>
      </dgm:t>
    </dgm:pt>
    <dgm:pt modelId="{06A82ED2-EF4E-4A59-AF2F-60283084D84C}" type="sibTrans" cxnId="{B1657E54-3024-4C63-92A6-DEF0202CC0B2}">
      <dgm:prSet/>
      <dgm:spPr/>
      <dgm:t>
        <a:bodyPr/>
        <a:lstStyle/>
        <a:p>
          <a:endParaRPr lang="et-EE"/>
        </a:p>
      </dgm:t>
    </dgm:pt>
    <dgm:pt modelId="{97C7ECA1-043B-4A26-A943-CBB9E73D23A2}">
      <dgm:prSet phldrT="[Tekst]"/>
      <dgm:spPr/>
      <dgm:t>
        <a:bodyPr/>
        <a:lstStyle/>
        <a:p>
          <a:r>
            <a:rPr lang="et-EE" dirty="0"/>
            <a:t>Põhjustatud </a:t>
          </a:r>
          <a:r>
            <a:rPr lang="el-GR" dirty="0">
              <a:latin typeface="Calibri"/>
            </a:rPr>
            <a:t>β</a:t>
          </a:r>
          <a:r>
            <a:rPr lang="et-EE" dirty="0">
              <a:latin typeface="Calibri"/>
            </a:rPr>
            <a:t>-rakkude hävimisest, mis viib absoluutsele insuliini defitsiidile</a:t>
          </a:r>
          <a:endParaRPr lang="et-EE" dirty="0"/>
        </a:p>
      </dgm:t>
    </dgm:pt>
    <dgm:pt modelId="{0A12D668-72FC-42F6-B4F5-6A7320D9684D}" type="parTrans" cxnId="{F5427CC7-5475-41F8-9792-2088A6ECD444}">
      <dgm:prSet/>
      <dgm:spPr/>
      <dgm:t>
        <a:bodyPr/>
        <a:lstStyle/>
        <a:p>
          <a:endParaRPr lang="et-EE"/>
        </a:p>
      </dgm:t>
    </dgm:pt>
    <dgm:pt modelId="{6431430F-475A-42CD-8A64-6201DCD6C9DC}" type="sibTrans" cxnId="{F5427CC7-5475-41F8-9792-2088A6ECD444}">
      <dgm:prSet/>
      <dgm:spPr/>
      <dgm:t>
        <a:bodyPr/>
        <a:lstStyle/>
        <a:p>
          <a:endParaRPr lang="et-EE"/>
        </a:p>
      </dgm:t>
    </dgm:pt>
    <dgm:pt modelId="{3478A09D-D230-4997-BB01-A53CF613D766}">
      <dgm:prSet phldrT="[Tekst]"/>
      <dgm:spPr/>
      <dgm:t>
        <a:bodyPr/>
        <a:lstStyle/>
        <a:p>
          <a:r>
            <a:rPr lang="et-EE" dirty="0"/>
            <a:t>Muud </a:t>
          </a:r>
          <a:r>
            <a:rPr lang="et-EE" b="1" dirty="0"/>
            <a:t>&lt;5-10%  </a:t>
          </a:r>
        </a:p>
      </dgm:t>
    </dgm:pt>
    <dgm:pt modelId="{18463965-EAD4-4BF5-9D2F-0F212C005356}" type="parTrans" cxnId="{2D617D2C-8C4F-491F-A2D8-EA4C33B4FFB7}">
      <dgm:prSet/>
      <dgm:spPr/>
      <dgm:t>
        <a:bodyPr/>
        <a:lstStyle/>
        <a:p>
          <a:endParaRPr lang="et-EE"/>
        </a:p>
      </dgm:t>
    </dgm:pt>
    <dgm:pt modelId="{5875F424-E131-44B6-BFAE-BEA1C54459E7}" type="sibTrans" cxnId="{2D617D2C-8C4F-491F-A2D8-EA4C33B4FFB7}">
      <dgm:prSet/>
      <dgm:spPr/>
      <dgm:t>
        <a:bodyPr/>
        <a:lstStyle/>
        <a:p>
          <a:endParaRPr lang="et-EE"/>
        </a:p>
      </dgm:t>
    </dgm:pt>
    <dgm:pt modelId="{78169C3F-39CD-46FC-9F0B-D742482522DD}">
      <dgm:prSet phldrT="[Tekst]"/>
      <dgm:spPr/>
      <dgm:t>
        <a:bodyPr/>
        <a:lstStyle/>
        <a:p>
          <a:r>
            <a:rPr lang="et-EE" dirty="0"/>
            <a:t>Varieeruv – relatiivsest insuliini defitsiidist sekretsioonidefektini</a:t>
          </a:r>
        </a:p>
      </dgm:t>
    </dgm:pt>
    <dgm:pt modelId="{BF4853AC-B561-42C2-AA4C-FCE65C7C8568}" type="parTrans" cxnId="{5F48F685-BB28-4B79-85B9-7239A108B4CA}">
      <dgm:prSet/>
      <dgm:spPr/>
      <dgm:t>
        <a:bodyPr/>
        <a:lstStyle/>
        <a:p>
          <a:endParaRPr lang="et-EE"/>
        </a:p>
      </dgm:t>
    </dgm:pt>
    <dgm:pt modelId="{786A954A-D2B2-41B9-9AE7-4127390A5114}" type="sibTrans" cxnId="{5F48F685-BB28-4B79-85B9-7239A108B4CA}">
      <dgm:prSet/>
      <dgm:spPr/>
      <dgm:t>
        <a:bodyPr/>
        <a:lstStyle/>
        <a:p>
          <a:endParaRPr lang="et-EE"/>
        </a:p>
      </dgm:t>
    </dgm:pt>
    <dgm:pt modelId="{5166781D-9CA4-45E2-BC92-E9923336FD70}">
      <dgm:prSet phldrT="[Tekst]"/>
      <dgm:spPr/>
      <dgm:t>
        <a:bodyPr/>
        <a:lstStyle/>
        <a:p>
          <a:r>
            <a:rPr lang="et-EE" dirty="0" err="1"/>
            <a:t>Monogeensed</a:t>
          </a:r>
          <a:r>
            <a:rPr lang="et-EE" dirty="0"/>
            <a:t> põhjused</a:t>
          </a:r>
        </a:p>
      </dgm:t>
    </dgm:pt>
    <dgm:pt modelId="{40831AC4-2B22-4AC3-9688-4FFF60BE9841}" type="parTrans" cxnId="{F4ADF7FD-2077-48D7-A499-A6A06BBD082C}">
      <dgm:prSet/>
      <dgm:spPr/>
      <dgm:t>
        <a:bodyPr/>
        <a:lstStyle/>
        <a:p>
          <a:endParaRPr lang="et-EE"/>
        </a:p>
      </dgm:t>
    </dgm:pt>
    <dgm:pt modelId="{575BCA98-86F8-4A08-B086-466B59F90F2F}" type="sibTrans" cxnId="{F4ADF7FD-2077-48D7-A499-A6A06BBD082C}">
      <dgm:prSet/>
      <dgm:spPr/>
      <dgm:t>
        <a:bodyPr/>
        <a:lstStyle/>
        <a:p>
          <a:endParaRPr lang="et-EE"/>
        </a:p>
      </dgm:t>
    </dgm:pt>
    <dgm:pt modelId="{6DA475EE-099B-4401-8DDC-1B80C0F21BE4}">
      <dgm:prSet phldrT="[Tekst]"/>
      <dgm:spPr/>
      <dgm:t>
        <a:bodyPr/>
        <a:lstStyle/>
        <a:p>
          <a:r>
            <a:rPr lang="et-EE" dirty="0"/>
            <a:t>Ravimitest/kemikaalidest indutseeritud</a:t>
          </a:r>
        </a:p>
      </dgm:t>
    </dgm:pt>
    <dgm:pt modelId="{ACCBFFA7-D250-44C3-A653-AA0B0D3449F1}" type="parTrans" cxnId="{7FA86507-5A9A-43E9-AD46-E5EC9E2D0902}">
      <dgm:prSet/>
      <dgm:spPr/>
      <dgm:t>
        <a:bodyPr/>
        <a:lstStyle/>
        <a:p>
          <a:endParaRPr lang="et-EE"/>
        </a:p>
      </dgm:t>
    </dgm:pt>
    <dgm:pt modelId="{9B83A7CB-31EC-4665-880C-8FCFD71A14EA}" type="sibTrans" cxnId="{7FA86507-5A9A-43E9-AD46-E5EC9E2D0902}">
      <dgm:prSet/>
      <dgm:spPr/>
      <dgm:t>
        <a:bodyPr/>
        <a:lstStyle/>
        <a:p>
          <a:endParaRPr lang="et-EE"/>
        </a:p>
      </dgm:t>
    </dgm:pt>
    <dgm:pt modelId="{A12DA721-A29F-43B0-80A4-BDC010D11729}">
      <dgm:prSet phldrT="[Tekst]"/>
      <dgm:spPr/>
      <dgm:t>
        <a:bodyPr/>
        <a:lstStyle/>
        <a:p>
          <a:r>
            <a:rPr lang="et-EE" dirty="0" err="1"/>
            <a:t>Pankreatogeenne</a:t>
          </a:r>
          <a:endParaRPr lang="et-EE" dirty="0"/>
        </a:p>
      </dgm:t>
    </dgm:pt>
    <dgm:pt modelId="{0286E1BB-A4EA-4BE3-817D-0ECFFE1F8621}" type="parTrans" cxnId="{52E36A44-F893-4BEE-95DF-87C4BAB086DE}">
      <dgm:prSet/>
      <dgm:spPr/>
      <dgm:t>
        <a:bodyPr/>
        <a:lstStyle/>
        <a:p>
          <a:endParaRPr lang="et-EE"/>
        </a:p>
      </dgm:t>
    </dgm:pt>
    <dgm:pt modelId="{5C9075FB-0B81-4763-B374-45BC5029E640}" type="sibTrans" cxnId="{52E36A44-F893-4BEE-95DF-87C4BAB086DE}">
      <dgm:prSet/>
      <dgm:spPr/>
      <dgm:t>
        <a:bodyPr/>
        <a:lstStyle/>
        <a:p>
          <a:endParaRPr lang="et-EE"/>
        </a:p>
      </dgm:t>
    </dgm:pt>
    <dgm:pt modelId="{C084F87C-CCAC-4A6C-8559-3BDCED617B3D}">
      <dgm:prSet phldrT="[Tekst]"/>
      <dgm:spPr/>
      <dgm:t>
        <a:bodyPr/>
        <a:lstStyle/>
        <a:p>
          <a:r>
            <a:rPr lang="et-EE" dirty="0" err="1"/>
            <a:t>Endokrinopaatiad</a:t>
          </a:r>
          <a:r>
            <a:rPr lang="et-EE" dirty="0"/>
            <a:t> </a:t>
          </a:r>
        </a:p>
      </dgm:t>
    </dgm:pt>
    <dgm:pt modelId="{61C89063-3E33-4FE0-A814-C520E9FFEE83}" type="parTrans" cxnId="{A9FBBDB2-E03D-438D-8033-29265D415D54}">
      <dgm:prSet/>
      <dgm:spPr/>
      <dgm:t>
        <a:bodyPr/>
        <a:lstStyle/>
        <a:p>
          <a:endParaRPr lang="et-EE"/>
        </a:p>
      </dgm:t>
    </dgm:pt>
    <dgm:pt modelId="{660D09EF-F650-4643-9941-F84C66D824FE}" type="sibTrans" cxnId="{A9FBBDB2-E03D-438D-8033-29265D415D54}">
      <dgm:prSet/>
      <dgm:spPr/>
      <dgm:t>
        <a:bodyPr/>
        <a:lstStyle/>
        <a:p>
          <a:endParaRPr lang="et-EE"/>
        </a:p>
      </dgm:t>
    </dgm:pt>
    <dgm:pt modelId="{A460FAC4-6A45-43DC-944C-42ADD55B3558}" type="pres">
      <dgm:prSet presAssocID="{76B6B864-683D-4E2D-9664-398DB5CC07E4}" presName="linear" presStyleCnt="0">
        <dgm:presLayoutVars>
          <dgm:dir/>
          <dgm:animLvl val="lvl"/>
          <dgm:resizeHandles val="exact"/>
        </dgm:presLayoutVars>
      </dgm:prSet>
      <dgm:spPr/>
    </dgm:pt>
    <dgm:pt modelId="{4A71B648-F19A-4B55-809E-1087DD0016F1}" type="pres">
      <dgm:prSet presAssocID="{DE0F29DE-5640-42FF-855F-A6F26B50FEAD}" presName="parentLin" presStyleCnt="0"/>
      <dgm:spPr/>
    </dgm:pt>
    <dgm:pt modelId="{4B35FAAA-362A-4E5C-AE7E-7F50185CA2F5}" type="pres">
      <dgm:prSet presAssocID="{DE0F29DE-5640-42FF-855F-A6F26B50FEAD}" presName="parentLeftMargin" presStyleLbl="node1" presStyleIdx="0" presStyleCnt="4"/>
      <dgm:spPr/>
    </dgm:pt>
    <dgm:pt modelId="{5C758B51-27BB-4802-BDFB-524ABA6D181D}" type="pres">
      <dgm:prSet presAssocID="{DE0F29DE-5640-42FF-855F-A6F26B50FE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56B582-C86B-4D77-B3D2-632077A59ADD}" type="pres">
      <dgm:prSet presAssocID="{DE0F29DE-5640-42FF-855F-A6F26B50FEAD}" presName="negativeSpace" presStyleCnt="0"/>
      <dgm:spPr/>
    </dgm:pt>
    <dgm:pt modelId="{88CA653D-C356-4A36-9FC1-B092BC18ED61}" type="pres">
      <dgm:prSet presAssocID="{DE0F29DE-5640-42FF-855F-A6F26B50FEAD}" presName="childText" presStyleLbl="conFgAcc1" presStyleIdx="0" presStyleCnt="4">
        <dgm:presLayoutVars>
          <dgm:bulletEnabled val="1"/>
        </dgm:presLayoutVars>
      </dgm:prSet>
      <dgm:spPr/>
    </dgm:pt>
    <dgm:pt modelId="{2721E1FE-8B81-496C-BAD4-025E7A4DC5B1}" type="pres">
      <dgm:prSet presAssocID="{5758A383-3CBD-4153-99C8-38595F66A2A7}" presName="spaceBetweenRectangles" presStyleCnt="0"/>
      <dgm:spPr/>
    </dgm:pt>
    <dgm:pt modelId="{46DBAA61-DB7A-44C4-A5E9-EF43E97B0FA5}" type="pres">
      <dgm:prSet presAssocID="{A871D1E3-28EB-4B43-A840-F02CFD784D29}" presName="parentLin" presStyleCnt="0"/>
      <dgm:spPr/>
    </dgm:pt>
    <dgm:pt modelId="{6046F436-9114-47B5-A331-BAEBFBF54BC7}" type="pres">
      <dgm:prSet presAssocID="{A871D1E3-28EB-4B43-A840-F02CFD784D29}" presName="parentLeftMargin" presStyleLbl="node1" presStyleIdx="0" presStyleCnt="4"/>
      <dgm:spPr/>
    </dgm:pt>
    <dgm:pt modelId="{936589AE-5492-4995-BBC3-19FC8944268F}" type="pres">
      <dgm:prSet presAssocID="{A871D1E3-28EB-4B43-A840-F02CFD784D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7AF7DCC-0770-402A-B6D4-B8B1893D4ED0}" type="pres">
      <dgm:prSet presAssocID="{A871D1E3-28EB-4B43-A840-F02CFD784D29}" presName="negativeSpace" presStyleCnt="0"/>
      <dgm:spPr/>
    </dgm:pt>
    <dgm:pt modelId="{0EBA0BAE-DC1F-463B-9113-4043EEC3AD85}" type="pres">
      <dgm:prSet presAssocID="{A871D1E3-28EB-4B43-A840-F02CFD784D29}" presName="childText" presStyleLbl="conFgAcc1" presStyleIdx="1" presStyleCnt="4">
        <dgm:presLayoutVars>
          <dgm:bulletEnabled val="1"/>
        </dgm:presLayoutVars>
      </dgm:prSet>
      <dgm:spPr/>
    </dgm:pt>
    <dgm:pt modelId="{9D09474B-DE51-4886-9E07-6AB60F138297}" type="pres">
      <dgm:prSet presAssocID="{9ABB7F71-E0A5-4FDA-9F49-1A27210AF130}" presName="spaceBetweenRectangles" presStyleCnt="0"/>
      <dgm:spPr/>
    </dgm:pt>
    <dgm:pt modelId="{73E54658-A2F8-41DF-B684-F3534DAD75DB}" type="pres">
      <dgm:prSet presAssocID="{0BB71CF4-F4D3-48AD-86ED-ADA88B7370E9}" presName="parentLin" presStyleCnt="0"/>
      <dgm:spPr/>
    </dgm:pt>
    <dgm:pt modelId="{F0479728-9774-40D8-ADAB-D3D8ED5FDD64}" type="pres">
      <dgm:prSet presAssocID="{0BB71CF4-F4D3-48AD-86ED-ADA88B7370E9}" presName="parentLeftMargin" presStyleLbl="node1" presStyleIdx="1" presStyleCnt="4"/>
      <dgm:spPr/>
    </dgm:pt>
    <dgm:pt modelId="{9D672749-6FEF-465C-BBF0-759204C99B45}" type="pres">
      <dgm:prSet presAssocID="{0BB71CF4-F4D3-48AD-86ED-ADA88B7370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45021B-1F94-4534-8EF5-AD59C49B51D9}" type="pres">
      <dgm:prSet presAssocID="{0BB71CF4-F4D3-48AD-86ED-ADA88B7370E9}" presName="negativeSpace" presStyleCnt="0"/>
      <dgm:spPr/>
    </dgm:pt>
    <dgm:pt modelId="{5EBD2C05-BF34-4352-88D1-910C0927C484}" type="pres">
      <dgm:prSet presAssocID="{0BB71CF4-F4D3-48AD-86ED-ADA88B7370E9}" presName="childText" presStyleLbl="conFgAcc1" presStyleIdx="2" presStyleCnt="4">
        <dgm:presLayoutVars>
          <dgm:bulletEnabled val="1"/>
        </dgm:presLayoutVars>
      </dgm:prSet>
      <dgm:spPr/>
    </dgm:pt>
    <dgm:pt modelId="{FF710C6D-F35F-491D-9937-68432AE12BF2}" type="pres">
      <dgm:prSet presAssocID="{06A82ED2-EF4E-4A59-AF2F-60283084D84C}" presName="spaceBetweenRectangles" presStyleCnt="0"/>
      <dgm:spPr/>
    </dgm:pt>
    <dgm:pt modelId="{7265B6B6-FE30-4F6F-B973-92A674A228EE}" type="pres">
      <dgm:prSet presAssocID="{3478A09D-D230-4997-BB01-A53CF613D766}" presName="parentLin" presStyleCnt="0"/>
      <dgm:spPr/>
    </dgm:pt>
    <dgm:pt modelId="{0E508A88-0BEF-4973-9812-68526BBC412E}" type="pres">
      <dgm:prSet presAssocID="{3478A09D-D230-4997-BB01-A53CF613D766}" presName="parentLeftMargin" presStyleLbl="node1" presStyleIdx="2" presStyleCnt="4"/>
      <dgm:spPr/>
    </dgm:pt>
    <dgm:pt modelId="{92BA757A-5576-4BED-BE5C-5B8B70138193}" type="pres">
      <dgm:prSet presAssocID="{3478A09D-D230-4997-BB01-A53CF613D76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13F04AC-CF23-4009-B092-12F180B68147}" type="pres">
      <dgm:prSet presAssocID="{3478A09D-D230-4997-BB01-A53CF613D766}" presName="negativeSpace" presStyleCnt="0"/>
      <dgm:spPr/>
    </dgm:pt>
    <dgm:pt modelId="{5153ED83-21E8-4EB2-ACE8-B4D41F7B7BB2}" type="pres">
      <dgm:prSet presAssocID="{3478A09D-D230-4997-BB01-A53CF613D76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FA86507-5A9A-43E9-AD46-E5EC9E2D0902}" srcId="{3478A09D-D230-4997-BB01-A53CF613D766}" destId="{6DA475EE-099B-4401-8DDC-1B80C0F21BE4}" srcOrd="1" destOrd="0" parTransId="{ACCBFFA7-D250-44C3-A653-AA0B0D3449F1}" sibTransId="{9B83A7CB-31EC-4665-880C-8FCFD71A14EA}"/>
    <dgm:cxn modelId="{2B10050A-EF2F-4692-B4AE-1B55A1C53391}" type="presOf" srcId="{3478A09D-D230-4997-BB01-A53CF613D766}" destId="{92BA757A-5576-4BED-BE5C-5B8B70138193}" srcOrd="1" destOrd="0" presId="urn:microsoft.com/office/officeart/2005/8/layout/list1"/>
    <dgm:cxn modelId="{3554BD17-6118-47C2-918C-BA358064A615}" srcId="{76B6B864-683D-4E2D-9664-398DB5CC07E4}" destId="{DE0F29DE-5640-42FF-855F-A6F26B50FEAD}" srcOrd="0" destOrd="0" parTransId="{F8EF5C85-4CE2-4706-877C-AB88F5E865B6}" sibTransId="{5758A383-3CBD-4153-99C8-38595F66A2A7}"/>
    <dgm:cxn modelId="{275E9529-5FE5-4826-AB5F-4240B2B0D838}" type="presOf" srcId="{3478A09D-D230-4997-BB01-A53CF613D766}" destId="{0E508A88-0BEF-4973-9812-68526BBC412E}" srcOrd="0" destOrd="0" presId="urn:microsoft.com/office/officeart/2005/8/layout/list1"/>
    <dgm:cxn modelId="{2D617D2C-8C4F-491F-A2D8-EA4C33B4FFB7}" srcId="{76B6B864-683D-4E2D-9664-398DB5CC07E4}" destId="{3478A09D-D230-4997-BB01-A53CF613D766}" srcOrd="3" destOrd="0" parTransId="{18463965-EAD4-4BF5-9D2F-0F212C005356}" sibTransId="{5875F424-E131-44B6-BFAE-BEA1C54459E7}"/>
    <dgm:cxn modelId="{7E8C3A5D-8684-44EC-A48E-7C2D6756A573}" type="presOf" srcId="{A871D1E3-28EB-4B43-A840-F02CFD784D29}" destId="{6046F436-9114-47B5-A331-BAEBFBF54BC7}" srcOrd="0" destOrd="0" presId="urn:microsoft.com/office/officeart/2005/8/layout/list1"/>
    <dgm:cxn modelId="{52E36A44-F893-4BEE-95DF-87C4BAB086DE}" srcId="{3478A09D-D230-4997-BB01-A53CF613D766}" destId="{A12DA721-A29F-43B0-80A4-BDC010D11729}" srcOrd="2" destOrd="0" parTransId="{0286E1BB-A4EA-4BE3-817D-0ECFFE1F8621}" sibTransId="{5C9075FB-0B81-4763-B374-45BC5029E640}"/>
    <dgm:cxn modelId="{6B2CA16A-8480-4DE9-ABBF-C7C1CB73750F}" type="presOf" srcId="{DE0F29DE-5640-42FF-855F-A6F26B50FEAD}" destId="{4B35FAAA-362A-4E5C-AE7E-7F50185CA2F5}" srcOrd="0" destOrd="0" presId="urn:microsoft.com/office/officeart/2005/8/layout/list1"/>
    <dgm:cxn modelId="{3DB1884C-2BAC-4EDC-A6F9-22EF0E1F05B2}" type="presOf" srcId="{0BB71CF4-F4D3-48AD-86ED-ADA88B7370E9}" destId="{9D672749-6FEF-465C-BBF0-759204C99B45}" srcOrd="1" destOrd="0" presId="urn:microsoft.com/office/officeart/2005/8/layout/list1"/>
    <dgm:cxn modelId="{BB5DC24F-ACFE-4D45-B91A-461E232135B7}" srcId="{76B6B864-683D-4E2D-9664-398DB5CC07E4}" destId="{A871D1E3-28EB-4B43-A840-F02CFD784D29}" srcOrd="1" destOrd="0" parTransId="{8973FC43-37CD-4E53-95FB-0DD1A929738C}" sibTransId="{9ABB7F71-E0A5-4FDA-9F49-1A27210AF130}"/>
    <dgm:cxn modelId="{2E04E450-7D9C-4619-9ABC-3C92DE5F92D6}" type="presOf" srcId="{A12DA721-A29F-43B0-80A4-BDC010D11729}" destId="{5153ED83-21E8-4EB2-ACE8-B4D41F7B7BB2}" srcOrd="0" destOrd="2" presId="urn:microsoft.com/office/officeart/2005/8/layout/list1"/>
    <dgm:cxn modelId="{B1657E54-3024-4C63-92A6-DEF0202CC0B2}" srcId="{76B6B864-683D-4E2D-9664-398DB5CC07E4}" destId="{0BB71CF4-F4D3-48AD-86ED-ADA88B7370E9}" srcOrd="2" destOrd="0" parTransId="{C3B2557C-7812-43F0-9E91-19589DB314DF}" sibTransId="{06A82ED2-EF4E-4A59-AF2F-60283084D84C}"/>
    <dgm:cxn modelId="{29D3D158-A8A2-4114-9960-2A6A611FC810}" type="presOf" srcId="{76B6B864-683D-4E2D-9664-398DB5CC07E4}" destId="{A460FAC4-6A45-43DC-944C-42ADD55B3558}" srcOrd="0" destOrd="0" presId="urn:microsoft.com/office/officeart/2005/8/layout/list1"/>
    <dgm:cxn modelId="{32E6B779-8E74-46A3-84A9-A73361BDE7C1}" type="presOf" srcId="{5166781D-9CA4-45E2-BC92-E9923336FD70}" destId="{5153ED83-21E8-4EB2-ACE8-B4D41F7B7BB2}" srcOrd="0" destOrd="0" presId="urn:microsoft.com/office/officeart/2005/8/layout/list1"/>
    <dgm:cxn modelId="{5F48F685-BB28-4B79-85B9-7239A108B4CA}" srcId="{A871D1E3-28EB-4B43-A840-F02CFD784D29}" destId="{78169C3F-39CD-46FC-9F0B-D742482522DD}" srcOrd="0" destOrd="0" parTransId="{BF4853AC-B561-42C2-AA4C-FCE65C7C8568}" sibTransId="{786A954A-D2B2-41B9-9AE7-4127390A5114}"/>
    <dgm:cxn modelId="{E0C2FA9C-4E5C-406D-866A-A91380EC7685}" type="presOf" srcId="{DE0F29DE-5640-42FF-855F-A6F26B50FEAD}" destId="{5C758B51-27BB-4802-BDFB-524ABA6D181D}" srcOrd="1" destOrd="0" presId="urn:microsoft.com/office/officeart/2005/8/layout/list1"/>
    <dgm:cxn modelId="{141430B2-3680-4704-A03C-EC34A870A4A8}" type="presOf" srcId="{6DA475EE-099B-4401-8DDC-1B80C0F21BE4}" destId="{5153ED83-21E8-4EB2-ACE8-B4D41F7B7BB2}" srcOrd="0" destOrd="1" presId="urn:microsoft.com/office/officeart/2005/8/layout/list1"/>
    <dgm:cxn modelId="{A9FBBDB2-E03D-438D-8033-29265D415D54}" srcId="{3478A09D-D230-4997-BB01-A53CF613D766}" destId="{C084F87C-CCAC-4A6C-8559-3BDCED617B3D}" srcOrd="3" destOrd="0" parTransId="{61C89063-3E33-4FE0-A814-C520E9FFEE83}" sibTransId="{660D09EF-F650-4643-9941-F84C66D824FE}"/>
    <dgm:cxn modelId="{C1641EB7-6510-4E7C-979E-E10BD95A15F8}" type="presOf" srcId="{97C7ECA1-043B-4A26-A943-CBB9E73D23A2}" destId="{88CA653D-C356-4A36-9FC1-B092BC18ED61}" srcOrd="0" destOrd="0" presId="urn:microsoft.com/office/officeart/2005/8/layout/list1"/>
    <dgm:cxn modelId="{0F191ABC-9EF6-45B6-9134-DB2B5BC9CF20}" type="presOf" srcId="{C084F87C-CCAC-4A6C-8559-3BDCED617B3D}" destId="{5153ED83-21E8-4EB2-ACE8-B4D41F7B7BB2}" srcOrd="0" destOrd="3" presId="urn:microsoft.com/office/officeart/2005/8/layout/list1"/>
    <dgm:cxn modelId="{F5427CC7-5475-41F8-9792-2088A6ECD444}" srcId="{DE0F29DE-5640-42FF-855F-A6F26B50FEAD}" destId="{97C7ECA1-043B-4A26-A943-CBB9E73D23A2}" srcOrd="0" destOrd="0" parTransId="{0A12D668-72FC-42F6-B4F5-6A7320D9684D}" sibTransId="{6431430F-475A-42CD-8A64-6201DCD6C9DC}"/>
    <dgm:cxn modelId="{E39E5ACF-99C1-4D11-A8CE-4CD9E3E746DE}" type="presOf" srcId="{78169C3F-39CD-46FC-9F0B-D742482522DD}" destId="{0EBA0BAE-DC1F-463B-9113-4043EEC3AD85}" srcOrd="0" destOrd="0" presId="urn:microsoft.com/office/officeart/2005/8/layout/list1"/>
    <dgm:cxn modelId="{80088DD4-F9B1-4AE8-A48B-CB0F30DA02EC}" type="presOf" srcId="{0BB71CF4-F4D3-48AD-86ED-ADA88B7370E9}" destId="{F0479728-9774-40D8-ADAB-D3D8ED5FDD64}" srcOrd="0" destOrd="0" presId="urn:microsoft.com/office/officeart/2005/8/layout/list1"/>
    <dgm:cxn modelId="{6E2915F3-C936-4AD5-9C88-3524E58D791D}" type="presOf" srcId="{A871D1E3-28EB-4B43-A840-F02CFD784D29}" destId="{936589AE-5492-4995-BBC3-19FC8944268F}" srcOrd="1" destOrd="0" presId="urn:microsoft.com/office/officeart/2005/8/layout/list1"/>
    <dgm:cxn modelId="{F4ADF7FD-2077-48D7-A499-A6A06BBD082C}" srcId="{3478A09D-D230-4997-BB01-A53CF613D766}" destId="{5166781D-9CA4-45E2-BC92-E9923336FD70}" srcOrd="0" destOrd="0" parTransId="{40831AC4-2B22-4AC3-9688-4FFF60BE9841}" sibTransId="{575BCA98-86F8-4A08-B086-466B59F90F2F}"/>
    <dgm:cxn modelId="{4D34DE30-D9E4-4077-9A94-0A5C4129693C}" type="presParOf" srcId="{A460FAC4-6A45-43DC-944C-42ADD55B3558}" destId="{4A71B648-F19A-4B55-809E-1087DD0016F1}" srcOrd="0" destOrd="0" presId="urn:microsoft.com/office/officeart/2005/8/layout/list1"/>
    <dgm:cxn modelId="{13EA3922-7233-4307-8BF2-7F6B10FC3DA7}" type="presParOf" srcId="{4A71B648-F19A-4B55-809E-1087DD0016F1}" destId="{4B35FAAA-362A-4E5C-AE7E-7F50185CA2F5}" srcOrd="0" destOrd="0" presId="urn:microsoft.com/office/officeart/2005/8/layout/list1"/>
    <dgm:cxn modelId="{9A62FB4B-14DD-4517-B697-B349F180DB95}" type="presParOf" srcId="{4A71B648-F19A-4B55-809E-1087DD0016F1}" destId="{5C758B51-27BB-4802-BDFB-524ABA6D181D}" srcOrd="1" destOrd="0" presId="urn:microsoft.com/office/officeart/2005/8/layout/list1"/>
    <dgm:cxn modelId="{CCDF304F-7BAC-45E3-B3D3-3F79CD7A9093}" type="presParOf" srcId="{A460FAC4-6A45-43DC-944C-42ADD55B3558}" destId="{3756B582-C86B-4D77-B3D2-632077A59ADD}" srcOrd="1" destOrd="0" presId="urn:microsoft.com/office/officeart/2005/8/layout/list1"/>
    <dgm:cxn modelId="{44BB7960-F6DB-4AE8-86D1-7C1A6BB3B773}" type="presParOf" srcId="{A460FAC4-6A45-43DC-944C-42ADD55B3558}" destId="{88CA653D-C356-4A36-9FC1-B092BC18ED61}" srcOrd="2" destOrd="0" presId="urn:microsoft.com/office/officeart/2005/8/layout/list1"/>
    <dgm:cxn modelId="{2763E966-BE33-48F6-8548-C34861876EF5}" type="presParOf" srcId="{A460FAC4-6A45-43DC-944C-42ADD55B3558}" destId="{2721E1FE-8B81-496C-BAD4-025E7A4DC5B1}" srcOrd="3" destOrd="0" presId="urn:microsoft.com/office/officeart/2005/8/layout/list1"/>
    <dgm:cxn modelId="{200C3666-97BD-4886-B27A-155B4075F95A}" type="presParOf" srcId="{A460FAC4-6A45-43DC-944C-42ADD55B3558}" destId="{46DBAA61-DB7A-44C4-A5E9-EF43E97B0FA5}" srcOrd="4" destOrd="0" presId="urn:microsoft.com/office/officeart/2005/8/layout/list1"/>
    <dgm:cxn modelId="{93B841FA-2409-43E4-A6F7-9FE7D0B030DE}" type="presParOf" srcId="{46DBAA61-DB7A-44C4-A5E9-EF43E97B0FA5}" destId="{6046F436-9114-47B5-A331-BAEBFBF54BC7}" srcOrd="0" destOrd="0" presId="urn:microsoft.com/office/officeart/2005/8/layout/list1"/>
    <dgm:cxn modelId="{AE8D5C07-525A-4B99-90DD-D80BD817FC22}" type="presParOf" srcId="{46DBAA61-DB7A-44C4-A5E9-EF43E97B0FA5}" destId="{936589AE-5492-4995-BBC3-19FC8944268F}" srcOrd="1" destOrd="0" presId="urn:microsoft.com/office/officeart/2005/8/layout/list1"/>
    <dgm:cxn modelId="{FB301641-60D9-4ED3-8D7B-D0E527BC8CC8}" type="presParOf" srcId="{A460FAC4-6A45-43DC-944C-42ADD55B3558}" destId="{27AF7DCC-0770-402A-B6D4-B8B1893D4ED0}" srcOrd="5" destOrd="0" presId="urn:microsoft.com/office/officeart/2005/8/layout/list1"/>
    <dgm:cxn modelId="{53B0ED93-54FF-4D6E-8BAC-DF306066388F}" type="presParOf" srcId="{A460FAC4-6A45-43DC-944C-42ADD55B3558}" destId="{0EBA0BAE-DC1F-463B-9113-4043EEC3AD85}" srcOrd="6" destOrd="0" presId="urn:microsoft.com/office/officeart/2005/8/layout/list1"/>
    <dgm:cxn modelId="{F64E5137-B446-47CB-AE1A-D96FC71FA0D5}" type="presParOf" srcId="{A460FAC4-6A45-43DC-944C-42ADD55B3558}" destId="{9D09474B-DE51-4886-9E07-6AB60F138297}" srcOrd="7" destOrd="0" presId="urn:microsoft.com/office/officeart/2005/8/layout/list1"/>
    <dgm:cxn modelId="{A0C86A95-0EA9-4412-B66E-D97F80E5BD30}" type="presParOf" srcId="{A460FAC4-6A45-43DC-944C-42ADD55B3558}" destId="{73E54658-A2F8-41DF-B684-F3534DAD75DB}" srcOrd="8" destOrd="0" presId="urn:microsoft.com/office/officeart/2005/8/layout/list1"/>
    <dgm:cxn modelId="{39295861-9D89-4033-9FD3-F665B220BD2B}" type="presParOf" srcId="{73E54658-A2F8-41DF-B684-F3534DAD75DB}" destId="{F0479728-9774-40D8-ADAB-D3D8ED5FDD64}" srcOrd="0" destOrd="0" presId="urn:microsoft.com/office/officeart/2005/8/layout/list1"/>
    <dgm:cxn modelId="{67C65EF0-8C74-4546-B08E-652CF26F75A0}" type="presParOf" srcId="{73E54658-A2F8-41DF-B684-F3534DAD75DB}" destId="{9D672749-6FEF-465C-BBF0-759204C99B45}" srcOrd="1" destOrd="0" presId="urn:microsoft.com/office/officeart/2005/8/layout/list1"/>
    <dgm:cxn modelId="{2FBEEC29-3616-4477-A6BE-6DD2E2C74329}" type="presParOf" srcId="{A460FAC4-6A45-43DC-944C-42ADD55B3558}" destId="{C545021B-1F94-4534-8EF5-AD59C49B51D9}" srcOrd="9" destOrd="0" presId="urn:microsoft.com/office/officeart/2005/8/layout/list1"/>
    <dgm:cxn modelId="{C956864A-F030-495E-B8D4-6A59C1289DD2}" type="presParOf" srcId="{A460FAC4-6A45-43DC-944C-42ADD55B3558}" destId="{5EBD2C05-BF34-4352-88D1-910C0927C484}" srcOrd="10" destOrd="0" presId="urn:microsoft.com/office/officeart/2005/8/layout/list1"/>
    <dgm:cxn modelId="{362E0DE3-5258-4FA2-BE1E-A0341A2667C7}" type="presParOf" srcId="{A460FAC4-6A45-43DC-944C-42ADD55B3558}" destId="{FF710C6D-F35F-491D-9937-68432AE12BF2}" srcOrd="11" destOrd="0" presId="urn:microsoft.com/office/officeart/2005/8/layout/list1"/>
    <dgm:cxn modelId="{FE931307-CB1B-43EE-BE7C-4CCAD2869C75}" type="presParOf" srcId="{A460FAC4-6A45-43DC-944C-42ADD55B3558}" destId="{7265B6B6-FE30-4F6F-B973-92A674A228EE}" srcOrd="12" destOrd="0" presId="urn:microsoft.com/office/officeart/2005/8/layout/list1"/>
    <dgm:cxn modelId="{55CBB0CC-C7FB-4E8D-807E-745AB3B05566}" type="presParOf" srcId="{7265B6B6-FE30-4F6F-B973-92A674A228EE}" destId="{0E508A88-0BEF-4973-9812-68526BBC412E}" srcOrd="0" destOrd="0" presId="urn:microsoft.com/office/officeart/2005/8/layout/list1"/>
    <dgm:cxn modelId="{83D83A53-B516-494E-8099-C4E7DBF5C4F7}" type="presParOf" srcId="{7265B6B6-FE30-4F6F-B973-92A674A228EE}" destId="{92BA757A-5576-4BED-BE5C-5B8B70138193}" srcOrd="1" destOrd="0" presId="urn:microsoft.com/office/officeart/2005/8/layout/list1"/>
    <dgm:cxn modelId="{8622A6E7-7AA0-4492-B71C-3FDD96D3997E}" type="presParOf" srcId="{A460FAC4-6A45-43DC-944C-42ADD55B3558}" destId="{513F04AC-CF23-4009-B092-12F180B68147}" srcOrd="13" destOrd="0" presId="urn:microsoft.com/office/officeart/2005/8/layout/list1"/>
    <dgm:cxn modelId="{927047D7-127B-4919-9DD9-D2B7D4BF4BE7}" type="presParOf" srcId="{A460FAC4-6A45-43DC-944C-42ADD55B3558}" destId="{5153ED83-21E8-4EB2-ACE8-B4D41F7B7B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A653D-C356-4A36-9FC1-B092BC18ED61}">
      <dsp:nvSpPr>
        <dsp:cNvPr id="0" name=""/>
        <dsp:cNvSpPr/>
      </dsp:nvSpPr>
      <dsp:spPr>
        <a:xfrm>
          <a:off x="0" y="422432"/>
          <a:ext cx="6407019" cy="1190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256" tIns="437388" rIns="4972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100" kern="1200" dirty="0"/>
            <a:t>Põhjustatud </a:t>
          </a:r>
          <a:r>
            <a:rPr lang="el-GR" sz="2100" kern="1200" dirty="0">
              <a:latin typeface="Calibri"/>
            </a:rPr>
            <a:t>β</a:t>
          </a:r>
          <a:r>
            <a:rPr lang="et-EE" sz="2100" kern="1200" dirty="0">
              <a:latin typeface="Calibri"/>
            </a:rPr>
            <a:t>-rakkude hävimisest, mis viib absoluutsele insuliini defitsiidile</a:t>
          </a:r>
          <a:endParaRPr lang="et-EE" sz="2100" kern="1200" dirty="0"/>
        </a:p>
      </dsp:txBody>
      <dsp:txXfrm>
        <a:off x="0" y="422432"/>
        <a:ext cx="6407019" cy="1190700"/>
      </dsp:txXfrm>
    </dsp:sp>
    <dsp:sp modelId="{5C758B51-27BB-4802-BDFB-524ABA6D181D}">
      <dsp:nvSpPr>
        <dsp:cNvPr id="0" name=""/>
        <dsp:cNvSpPr/>
      </dsp:nvSpPr>
      <dsp:spPr>
        <a:xfrm>
          <a:off x="320351" y="112472"/>
          <a:ext cx="448491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19" tIns="0" rIns="1695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1. Tüüpi diabeet – </a:t>
          </a:r>
          <a:r>
            <a:rPr lang="et-EE" sz="2100" b="1" kern="1200" dirty="0"/>
            <a:t>5-10%</a:t>
          </a:r>
        </a:p>
      </dsp:txBody>
      <dsp:txXfrm>
        <a:off x="350613" y="142734"/>
        <a:ext cx="4424390" cy="559396"/>
      </dsp:txXfrm>
    </dsp:sp>
    <dsp:sp modelId="{0EBA0BAE-DC1F-463B-9113-4043EEC3AD85}">
      <dsp:nvSpPr>
        <dsp:cNvPr id="0" name=""/>
        <dsp:cNvSpPr/>
      </dsp:nvSpPr>
      <dsp:spPr>
        <a:xfrm>
          <a:off x="0" y="2036492"/>
          <a:ext cx="6407019" cy="11907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256" tIns="437388" rIns="4972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100" kern="1200" dirty="0"/>
            <a:t>Varieeruv – relatiivsest insuliini defitsiidist sekretsioonidefektini</a:t>
          </a:r>
        </a:p>
      </dsp:txBody>
      <dsp:txXfrm>
        <a:off x="0" y="2036492"/>
        <a:ext cx="6407019" cy="1190700"/>
      </dsp:txXfrm>
    </dsp:sp>
    <dsp:sp modelId="{936589AE-5492-4995-BBC3-19FC8944268F}">
      <dsp:nvSpPr>
        <dsp:cNvPr id="0" name=""/>
        <dsp:cNvSpPr/>
      </dsp:nvSpPr>
      <dsp:spPr>
        <a:xfrm>
          <a:off x="320351" y="1726532"/>
          <a:ext cx="448491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19" tIns="0" rIns="1695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2. Tüüpi diabeet – </a:t>
          </a:r>
          <a:r>
            <a:rPr lang="et-EE" sz="2100" b="1" kern="1200" dirty="0"/>
            <a:t>90-95%</a:t>
          </a:r>
        </a:p>
      </dsp:txBody>
      <dsp:txXfrm>
        <a:off x="350613" y="1756794"/>
        <a:ext cx="4424390" cy="559396"/>
      </dsp:txXfrm>
    </dsp:sp>
    <dsp:sp modelId="{5EBD2C05-BF34-4352-88D1-910C0927C484}">
      <dsp:nvSpPr>
        <dsp:cNvPr id="0" name=""/>
        <dsp:cNvSpPr/>
      </dsp:nvSpPr>
      <dsp:spPr>
        <a:xfrm>
          <a:off x="0" y="3650552"/>
          <a:ext cx="6407019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72749-6FEF-465C-BBF0-759204C99B45}">
      <dsp:nvSpPr>
        <dsp:cNvPr id="0" name=""/>
        <dsp:cNvSpPr/>
      </dsp:nvSpPr>
      <dsp:spPr>
        <a:xfrm>
          <a:off x="320351" y="3340592"/>
          <a:ext cx="448491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19" tIns="0" rIns="1695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Rasedusdiabeet</a:t>
          </a:r>
        </a:p>
      </dsp:txBody>
      <dsp:txXfrm>
        <a:off x="350613" y="3370854"/>
        <a:ext cx="4424390" cy="559396"/>
      </dsp:txXfrm>
    </dsp:sp>
    <dsp:sp modelId="{5153ED83-21E8-4EB2-ACE8-B4D41F7B7BB2}">
      <dsp:nvSpPr>
        <dsp:cNvPr id="0" name=""/>
        <dsp:cNvSpPr/>
      </dsp:nvSpPr>
      <dsp:spPr>
        <a:xfrm>
          <a:off x="0" y="4603112"/>
          <a:ext cx="6407019" cy="191835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256" tIns="437388" rIns="49725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100" kern="1200" dirty="0" err="1"/>
            <a:t>Monogeensed</a:t>
          </a:r>
          <a:r>
            <a:rPr lang="et-EE" sz="2100" kern="1200" dirty="0"/>
            <a:t> põhjused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100" kern="1200" dirty="0"/>
            <a:t>Ravimitest/kemikaalidest indutseeritud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100" kern="1200" dirty="0" err="1"/>
            <a:t>Pankreatogeenne</a:t>
          </a:r>
          <a:endParaRPr lang="et-E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2100" kern="1200" dirty="0" err="1"/>
            <a:t>Endokrinopaatiad</a:t>
          </a:r>
          <a:r>
            <a:rPr lang="et-EE" sz="2100" kern="1200" dirty="0"/>
            <a:t> </a:t>
          </a:r>
        </a:p>
      </dsp:txBody>
      <dsp:txXfrm>
        <a:off x="0" y="4603112"/>
        <a:ext cx="6407019" cy="1918350"/>
      </dsp:txXfrm>
    </dsp:sp>
    <dsp:sp modelId="{92BA757A-5576-4BED-BE5C-5B8B70138193}">
      <dsp:nvSpPr>
        <dsp:cNvPr id="0" name=""/>
        <dsp:cNvSpPr/>
      </dsp:nvSpPr>
      <dsp:spPr>
        <a:xfrm>
          <a:off x="320351" y="4293152"/>
          <a:ext cx="448491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519" tIns="0" rIns="1695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/>
            <a:t>Muud </a:t>
          </a:r>
          <a:r>
            <a:rPr lang="et-EE" sz="2100" b="1" kern="1200" dirty="0"/>
            <a:t>&lt;5-10%  </a:t>
          </a:r>
        </a:p>
      </dsp:txBody>
      <dsp:txXfrm>
        <a:off x="350613" y="4323414"/>
        <a:ext cx="4424390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36D4-F19E-4D88-A357-857CB4E3A914}" type="datetimeFigureOut">
              <a:rPr lang="et-EE" smtClean="0"/>
              <a:t>03.04.2017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ADAB7-6DFE-4F83-8945-509A6D2FBBC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574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74C92-4081-4708-95D5-BF5DD7539F06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739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ADAB7-6DFE-4F83-8945-509A6D2FBBCC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430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5FD9-ACAA-4470-B095-96DD5083C344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765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1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911B6-CF9A-4FF9-9BFE-77F7BB134358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416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CE33-86AC-40F7-A19E-5DDF0A7CF91F}" type="slidenum">
              <a:rPr lang="et-EE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6140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CE33-86AC-40F7-A19E-5DDF0A7CF91F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1875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Kroonilisi tüsistusi ei käsitle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CE33-86AC-40F7-A19E-5DDF0A7CF91F}" type="slidenum">
              <a:rPr lang="et-EE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80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juhtslaidi alapealkirja laadi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2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1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9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2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9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4/3/2017</a:t>
            </a:fld>
            <a:endParaRPr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7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la.alleles.org/nomenclature/naming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7604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Tsöliaakia ja </a:t>
            </a:r>
            <a:r>
              <a:rPr lang="fi-FI" dirty="0" err="1"/>
              <a:t>endokrinoloogiliste</a:t>
            </a:r>
            <a:r>
              <a:rPr lang="fi-FI" dirty="0"/>
              <a:t> </a:t>
            </a:r>
            <a:r>
              <a:rPr lang="fi-FI" dirty="0" err="1"/>
              <a:t>haiguste</a:t>
            </a:r>
            <a:r>
              <a:rPr lang="fi-FI" dirty="0"/>
              <a:t> </a:t>
            </a:r>
            <a:r>
              <a:rPr lang="fi-FI" dirty="0" err="1"/>
              <a:t>seostest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240088"/>
            <a:ext cx="9144000" cy="2779712"/>
          </a:xfrm>
        </p:spPr>
        <p:txBody>
          <a:bodyPr>
            <a:normAutofit/>
          </a:bodyPr>
          <a:lstStyle/>
          <a:p>
            <a:r>
              <a:rPr lang="et-EE" dirty="0"/>
              <a:t>Mart Roosimaa</a:t>
            </a:r>
          </a:p>
          <a:p>
            <a:r>
              <a:rPr lang="et-EE" dirty="0"/>
              <a:t>endokrinoloog</a:t>
            </a:r>
          </a:p>
          <a:p>
            <a:r>
              <a:rPr lang="et-EE" dirty="0"/>
              <a:t>Põhja-Eesti Regionaalhaigla</a:t>
            </a:r>
          </a:p>
          <a:p>
            <a:r>
              <a:rPr lang="et-EE" dirty="0"/>
              <a:t>Eesti Endokrinoloogia Selts</a:t>
            </a:r>
          </a:p>
          <a:p>
            <a:endParaRPr lang="et-EE" dirty="0"/>
          </a:p>
          <a:p>
            <a:r>
              <a:rPr lang="et-EE" dirty="0"/>
              <a:t>01.04.2017</a:t>
            </a:r>
          </a:p>
        </p:txBody>
      </p:sp>
    </p:spTree>
    <p:extLst>
      <p:ext uri="{BB962C8B-B14F-4D97-AF65-F5344CB8AC3E}">
        <p14:creationId xmlns:p14="http://schemas.microsoft.com/office/powerpoint/2010/main" val="415256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Kellel ja kuidas avaldub?</a:t>
            </a: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Senini peetud peamiselt lastel avalduvaks haiguseks</a:t>
            </a:r>
          </a:p>
          <a:p>
            <a:r>
              <a:rPr lang="et-EE" dirty="0"/>
              <a:t>Äge haigestumine </a:t>
            </a:r>
          </a:p>
          <a:p>
            <a:r>
              <a:rPr lang="et-EE" dirty="0"/>
              <a:t>Tihti eelnev külmetushaigus </a:t>
            </a:r>
          </a:p>
          <a:p>
            <a:r>
              <a:rPr lang="et-EE" dirty="0"/>
              <a:t>Rohke joomine</a:t>
            </a:r>
          </a:p>
          <a:p>
            <a:r>
              <a:rPr lang="et-EE" dirty="0"/>
              <a:t>Rohke urineerimine</a:t>
            </a:r>
          </a:p>
          <a:p>
            <a:r>
              <a:rPr lang="et-EE" dirty="0"/>
              <a:t>Kehakaalu alanemine</a:t>
            </a:r>
          </a:p>
        </p:txBody>
      </p:sp>
    </p:spTree>
    <p:extLst>
      <p:ext uri="{BB962C8B-B14F-4D97-AF65-F5344CB8AC3E}">
        <p14:creationId xmlns:p14="http://schemas.microsoft.com/office/powerpoint/2010/main" val="184069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Main symptoms of diabetes.png"/>
          <p:cNvPicPr>
            <a:picLocks noChangeAspect="1" noChangeArrowheads="1"/>
          </p:cNvPicPr>
          <p:nvPr/>
        </p:nvPicPr>
        <p:blipFill rotWithShape="1">
          <a:blip r:embed="rId2" cstate="print"/>
          <a:srcRect r="3" b="175"/>
          <a:stretch/>
        </p:blipFill>
        <p:spPr bwMode="auto">
          <a:xfrm>
            <a:off x="5486400" y="-13180"/>
            <a:ext cx="6705599" cy="6848156"/>
          </a:xfrm>
          <a:prstGeom prst="rect">
            <a:avLst/>
          </a:prstGeom>
          <a:noFill/>
          <a:effectLst/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78829" cy="1325563"/>
          </a:xfrm>
        </p:spPr>
        <p:txBody>
          <a:bodyPr>
            <a:normAutofit/>
          </a:bodyPr>
          <a:lstStyle/>
          <a:p>
            <a:r>
              <a:rPr lang="et-EE" dirty="0"/>
              <a:t>Hüperglükeemia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Diabeet</a:t>
            </a:r>
          </a:p>
          <a:p>
            <a:r>
              <a:rPr lang="et-EE" dirty="0"/>
              <a:t>Ravimid (</a:t>
            </a:r>
            <a:r>
              <a:rPr lang="et-EE" dirty="0" err="1"/>
              <a:t>glükokortikoidid</a:t>
            </a:r>
            <a:r>
              <a:rPr lang="et-EE" dirty="0"/>
              <a:t>)</a:t>
            </a:r>
          </a:p>
          <a:p>
            <a:r>
              <a:rPr lang="et-EE" dirty="0"/>
              <a:t>Stress </a:t>
            </a:r>
          </a:p>
          <a:p>
            <a:r>
              <a:rPr lang="et-EE" dirty="0"/>
              <a:t>Raske haigus</a:t>
            </a:r>
          </a:p>
          <a:p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11069576" y="226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i="1" dirty="0" err="1"/>
              <a:t>Wikipedia</a:t>
            </a:r>
            <a:endParaRPr lang="et-EE" i="1" dirty="0"/>
          </a:p>
        </p:txBody>
      </p:sp>
    </p:spTree>
    <p:extLst>
      <p:ext uri="{BB962C8B-B14F-4D97-AF65-F5344CB8AC3E}">
        <p14:creationId xmlns:p14="http://schemas.microsoft.com/office/powerpoint/2010/main" val="400049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03" y="490601"/>
            <a:ext cx="5771739" cy="63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emnool 11"/>
          <p:cNvSpPr/>
          <p:nvPr/>
        </p:nvSpPr>
        <p:spPr>
          <a:xfrm>
            <a:off x="6682092" y="3039414"/>
            <a:ext cx="1983346" cy="90152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33105" y="106098"/>
            <a:ext cx="1940496" cy="1019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1737" y="195753"/>
            <a:ext cx="1784253" cy="507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9893" y="6302104"/>
            <a:ext cx="6173106" cy="507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6958" y="3411154"/>
            <a:ext cx="11112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t-EE" sz="2400" b="1" dirty="0"/>
              <a:t>Insuliin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3" name="Sirgkonnektor 2"/>
          <p:cNvCxnSpPr/>
          <p:nvPr/>
        </p:nvCxnSpPr>
        <p:spPr>
          <a:xfrm>
            <a:off x="5177234" y="3438545"/>
            <a:ext cx="679212" cy="24139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irgkonnektor 30"/>
          <p:cNvCxnSpPr/>
          <p:nvPr/>
        </p:nvCxnSpPr>
        <p:spPr>
          <a:xfrm flipV="1">
            <a:off x="5312229" y="3438546"/>
            <a:ext cx="544217" cy="3053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521709" y="1070747"/>
            <a:ext cx="1940496" cy="1019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t-EE" b="1" dirty="0">
              <a:solidFill>
                <a:srgbClr val="FF0000"/>
              </a:solidFill>
            </a:endParaRPr>
          </a:p>
        </p:txBody>
      </p:sp>
      <p:sp>
        <p:nvSpPr>
          <p:cNvPr id="91" name="Ümarnurkne ristkülik 90"/>
          <p:cNvSpPr/>
          <p:nvPr/>
        </p:nvSpPr>
        <p:spPr>
          <a:xfrm>
            <a:off x="2939143" y="5131138"/>
            <a:ext cx="1935444" cy="11709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Ümarnurkne ristkülik 91"/>
          <p:cNvSpPr/>
          <p:nvPr/>
        </p:nvSpPr>
        <p:spPr>
          <a:xfrm>
            <a:off x="6504179" y="5102277"/>
            <a:ext cx="1935444" cy="11709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stkülik 32"/>
          <p:cNvSpPr/>
          <p:nvPr/>
        </p:nvSpPr>
        <p:spPr>
          <a:xfrm>
            <a:off x="6682092" y="87565"/>
            <a:ext cx="3280228" cy="11132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 err="1"/>
              <a:t>Lipolüüs</a:t>
            </a:r>
            <a:endParaRPr lang="en-US" sz="3200" b="1" dirty="0"/>
          </a:p>
        </p:txBody>
      </p:sp>
      <p:sp>
        <p:nvSpPr>
          <p:cNvPr id="34" name="Ristkülik 33"/>
          <p:cNvSpPr/>
          <p:nvPr/>
        </p:nvSpPr>
        <p:spPr>
          <a:xfrm>
            <a:off x="8685472" y="4574515"/>
            <a:ext cx="3280228" cy="11132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 err="1"/>
              <a:t>Ketogenees</a:t>
            </a:r>
            <a:endParaRPr lang="et-EE" sz="3200" b="1" dirty="0"/>
          </a:p>
          <a:p>
            <a:pPr algn="ctr"/>
            <a:r>
              <a:rPr lang="et-EE" sz="3200" b="1" dirty="0" err="1"/>
              <a:t>Glükoneogenees</a:t>
            </a:r>
            <a:endParaRPr lang="en-US" sz="3200" b="1" dirty="0"/>
          </a:p>
        </p:txBody>
      </p:sp>
      <p:cxnSp>
        <p:nvCxnSpPr>
          <p:cNvPr id="36" name="Kõverkonnektor 35"/>
          <p:cNvCxnSpPr>
            <a:endCxn id="34" idx="1"/>
          </p:cNvCxnSpPr>
          <p:nvPr/>
        </p:nvCxnSpPr>
        <p:spPr>
          <a:xfrm rot="5400000">
            <a:off x="8374509" y="3813476"/>
            <a:ext cx="1628626" cy="1006699"/>
          </a:xfrm>
          <a:prstGeom prst="curvedConnector4">
            <a:avLst>
              <a:gd name="adj1" fmla="val 29346"/>
              <a:gd name="adj2" fmla="val 176054"/>
            </a:avLst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istkülik 42"/>
          <p:cNvSpPr/>
          <p:nvPr/>
        </p:nvSpPr>
        <p:spPr>
          <a:xfrm>
            <a:off x="197696" y="5895088"/>
            <a:ext cx="2727027" cy="82966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 err="1"/>
              <a:t>Proteolüüs</a:t>
            </a:r>
            <a:endParaRPr lang="en-US" sz="3200" b="1" dirty="0"/>
          </a:p>
        </p:txBody>
      </p:sp>
      <p:cxnSp>
        <p:nvCxnSpPr>
          <p:cNvPr id="69" name="Nurkkonnektor 68"/>
          <p:cNvCxnSpPr>
            <a:stCxn id="43" idx="3"/>
            <a:endCxn id="34" idx="3"/>
          </p:cNvCxnSpPr>
          <p:nvPr/>
        </p:nvCxnSpPr>
        <p:spPr>
          <a:xfrm flipV="1">
            <a:off x="2924723" y="5131138"/>
            <a:ext cx="9040977" cy="1178785"/>
          </a:xfrm>
          <a:prstGeom prst="bentConnector3">
            <a:avLst>
              <a:gd name="adj1" fmla="val 101661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Nurkkonnektor 73"/>
          <p:cNvCxnSpPr>
            <a:stCxn id="33" idx="2"/>
          </p:cNvCxnSpPr>
          <p:nvPr/>
        </p:nvCxnSpPr>
        <p:spPr>
          <a:xfrm rot="16200000" flipH="1">
            <a:off x="8100512" y="1422503"/>
            <a:ext cx="3403074" cy="2959687"/>
          </a:xfrm>
          <a:prstGeom prst="bentConnector3">
            <a:avLst>
              <a:gd name="adj1" fmla="val 30699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istkülik 81"/>
          <p:cNvSpPr/>
          <p:nvPr/>
        </p:nvSpPr>
        <p:spPr>
          <a:xfrm>
            <a:off x="102001" y="3388790"/>
            <a:ext cx="3156849" cy="645282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/>
              <a:t>Polüuuria</a:t>
            </a:r>
            <a:endParaRPr lang="en-US" sz="3200" b="1" dirty="0"/>
          </a:p>
        </p:txBody>
      </p:sp>
      <p:cxnSp>
        <p:nvCxnSpPr>
          <p:cNvPr id="83" name="Nurkkonnektor 82"/>
          <p:cNvCxnSpPr>
            <a:stCxn id="42" idx="2"/>
            <a:endCxn id="82" idx="0"/>
          </p:cNvCxnSpPr>
          <p:nvPr/>
        </p:nvCxnSpPr>
        <p:spPr>
          <a:xfrm rot="5400000">
            <a:off x="1728347" y="2458704"/>
            <a:ext cx="882165" cy="97800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stkülik 87"/>
          <p:cNvSpPr/>
          <p:nvPr/>
        </p:nvSpPr>
        <p:spPr>
          <a:xfrm>
            <a:off x="8731878" y="2661706"/>
            <a:ext cx="1920586" cy="8408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400" b="1" dirty="0">
                <a:solidFill>
                  <a:srgbClr val="FF0000"/>
                </a:solidFill>
              </a:rPr>
              <a:t>↑ </a:t>
            </a:r>
            <a:r>
              <a:rPr lang="et-EE" sz="2400" b="1" dirty="0" err="1">
                <a:solidFill>
                  <a:srgbClr val="FF0000"/>
                </a:solidFill>
              </a:rPr>
              <a:t>Glükagoon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Ristkülik 41"/>
          <p:cNvSpPr/>
          <p:nvPr/>
        </p:nvSpPr>
        <p:spPr>
          <a:xfrm>
            <a:off x="1018318" y="1393380"/>
            <a:ext cx="3280228" cy="11132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/>
              <a:t>Veresuhkru suurenemine</a:t>
            </a:r>
            <a:endParaRPr lang="en-US" sz="3200" b="1" dirty="0"/>
          </a:p>
        </p:txBody>
      </p:sp>
      <p:sp>
        <p:nvSpPr>
          <p:cNvPr id="96" name="Ristkülik 95"/>
          <p:cNvSpPr/>
          <p:nvPr/>
        </p:nvSpPr>
        <p:spPr>
          <a:xfrm>
            <a:off x="111292" y="4811213"/>
            <a:ext cx="3147558" cy="647669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/>
              <a:t>Dehüdratatsioon</a:t>
            </a:r>
            <a:endParaRPr lang="en-US" sz="3200" b="1" dirty="0"/>
          </a:p>
        </p:txBody>
      </p:sp>
      <p:cxnSp>
        <p:nvCxnSpPr>
          <p:cNvPr id="97" name="Nurkkonnektor 96"/>
          <p:cNvCxnSpPr>
            <a:stCxn id="82" idx="2"/>
            <a:endCxn id="96" idx="0"/>
          </p:cNvCxnSpPr>
          <p:nvPr/>
        </p:nvCxnSpPr>
        <p:spPr>
          <a:xfrm rot="16200000" flipH="1">
            <a:off x="1294178" y="4420319"/>
            <a:ext cx="777141" cy="464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stkülik 102"/>
          <p:cNvSpPr/>
          <p:nvPr/>
        </p:nvSpPr>
        <p:spPr>
          <a:xfrm>
            <a:off x="3921955" y="5537982"/>
            <a:ext cx="3147558" cy="647669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b="1" dirty="0"/>
              <a:t>Atsidoos</a:t>
            </a:r>
            <a:endParaRPr lang="en-US" sz="3200" b="1" dirty="0"/>
          </a:p>
        </p:txBody>
      </p:sp>
      <p:cxnSp>
        <p:nvCxnSpPr>
          <p:cNvPr id="104" name="Nurkkonnektor 103"/>
          <p:cNvCxnSpPr/>
          <p:nvPr/>
        </p:nvCxnSpPr>
        <p:spPr>
          <a:xfrm rot="10800000" flipV="1">
            <a:off x="7069514" y="5402853"/>
            <a:ext cx="1595927" cy="44053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65946" y="6439938"/>
            <a:ext cx="693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Robbins and </a:t>
            </a:r>
            <a:r>
              <a:rPr lang="en-US" i="1" dirty="0" err="1"/>
              <a:t>Cotran</a:t>
            </a:r>
            <a:r>
              <a:rPr lang="en-US" i="1" dirty="0"/>
              <a:t> Pathologic Basis of Disease</a:t>
            </a:r>
            <a:r>
              <a:rPr lang="et-EE" i="1" dirty="0"/>
              <a:t>, 2005 (modifitseeritud)</a:t>
            </a:r>
            <a:endParaRPr lang="en-US" i="1" dirty="0"/>
          </a:p>
        </p:txBody>
      </p:sp>
      <p:sp>
        <p:nvSpPr>
          <p:cNvPr id="29" name="Pealkiri 1"/>
          <p:cNvSpPr>
            <a:spLocks noGrp="1"/>
          </p:cNvSpPr>
          <p:nvPr>
            <p:ph type="title"/>
          </p:nvPr>
        </p:nvSpPr>
        <p:spPr>
          <a:xfrm>
            <a:off x="-47179" y="-28240"/>
            <a:ext cx="3310060" cy="8311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t-EE" dirty="0"/>
              <a:t>Ketoatsidoos</a:t>
            </a:r>
          </a:p>
        </p:txBody>
      </p:sp>
    </p:spTree>
    <p:extLst>
      <p:ext uri="{BB962C8B-B14F-4D97-AF65-F5344CB8AC3E}">
        <p14:creationId xmlns:p14="http://schemas.microsoft.com/office/powerpoint/2010/main" val="36578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  <p:bldP spid="34" grpId="0" animBg="1"/>
      <p:bldP spid="43" grpId="0" animBg="1"/>
      <p:bldP spid="82" grpId="0" animBg="1"/>
      <p:bldP spid="88" grpId="0" animBg="1"/>
      <p:bldP spid="42" grpId="0" animBg="1"/>
      <p:bldP spid="96" grpId="0" animBg="1"/>
      <p:bldP spid="1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3" y="240572"/>
            <a:ext cx="8621347" cy="5943659"/>
          </a:xfrm>
        </p:spPr>
      </p:pic>
      <p:sp>
        <p:nvSpPr>
          <p:cNvPr id="5" name="Teksti kohatäide 4"/>
          <p:cNvSpPr>
            <a:spLocks noGrp="1"/>
          </p:cNvSpPr>
          <p:nvPr>
            <p:ph type="body" sz="half" idx="2"/>
          </p:nvPr>
        </p:nvSpPr>
        <p:spPr>
          <a:xfrm>
            <a:off x="159658" y="1742157"/>
            <a:ext cx="3619250" cy="4764565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t-EE" sz="1800" b="1" dirty="0"/>
          </a:p>
          <a:p>
            <a:r>
              <a:rPr lang="et-EE" sz="1800" b="1" dirty="0"/>
              <a:t>Elu pikendav ravi</a:t>
            </a:r>
          </a:p>
          <a:p>
            <a:r>
              <a:rPr lang="et-EE" sz="1800" dirty="0"/>
              <a:t>Süsivesikute piiramine</a:t>
            </a:r>
          </a:p>
          <a:p>
            <a:endParaRPr lang="et-EE" sz="1800" dirty="0"/>
          </a:p>
          <a:p>
            <a:r>
              <a:rPr lang="et-EE" sz="1800" b="1" dirty="0"/>
              <a:t>Elupäästev ravi</a:t>
            </a:r>
          </a:p>
          <a:p>
            <a:r>
              <a:rPr lang="et-EE" sz="1800" dirty="0"/>
              <a:t>Insuliin 1921 </a:t>
            </a:r>
          </a:p>
          <a:p>
            <a:r>
              <a:rPr lang="et-EE" sz="1800" dirty="0"/>
              <a:t>Nobeli preemia 1923</a:t>
            </a:r>
          </a:p>
          <a:p>
            <a:endParaRPr lang="et-EE" sz="1800" dirty="0"/>
          </a:p>
          <a:p>
            <a:r>
              <a:rPr lang="et-EE" sz="1800" b="1" dirty="0"/>
              <a:t>Leonard </a:t>
            </a:r>
            <a:r>
              <a:rPr lang="et-EE" sz="1800" b="1" dirty="0" err="1"/>
              <a:t>Thompson</a:t>
            </a:r>
            <a:r>
              <a:rPr lang="et-EE" sz="1800" b="1" dirty="0"/>
              <a:t> </a:t>
            </a:r>
            <a:r>
              <a:rPr lang="et-EE" sz="1800" dirty="0"/>
              <a:t>(1908 – 1935)</a:t>
            </a:r>
          </a:p>
          <a:p>
            <a:r>
              <a:rPr lang="et-EE" sz="1800" dirty="0"/>
              <a:t>Jaanuar 1922 esimene insuliinisüst</a:t>
            </a:r>
          </a:p>
          <a:p>
            <a:r>
              <a:rPr lang="et-EE" sz="1800" dirty="0"/>
              <a:t>Suri 27-aastasena kopsupõletikku</a:t>
            </a:r>
          </a:p>
          <a:p>
            <a:endParaRPr lang="en-US" sz="1800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7710" y="240572"/>
            <a:ext cx="3351197" cy="1501585"/>
          </a:xfrm>
          <a:solidFill>
            <a:schemeClr val="bg1"/>
          </a:solidFill>
        </p:spPr>
        <p:txBody>
          <a:bodyPr/>
          <a:lstStyle/>
          <a:p>
            <a:r>
              <a:rPr lang="et-EE" dirty="0"/>
              <a:t>1. tüüpi diabeet  kui surmahaigus</a:t>
            </a:r>
            <a:endParaRPr lang="en-US" dirty="0"/>
          </a:p>
        </p:txBody>
      </p:sp>
      <p:sp>
        <p:nvSpPr>
          <p:cNvPr id="3" name="Ristkülik 2"/>
          <p:cNvSpPr/>
          <p:nvPr/>
        </p:nvSpPr>
        <p:spPr>
          <a:xfrm>
            <a:off x="7676147" y="6322056"/>
            <a:ext cx="4002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http://dhrcindia.com/diabetes_e_2.html</a:t>
            </a:r>
          </a:p>
        </p:txBody>
      </p:sp>
    </p:spTree>
    <p:extLst>
      <p:ext uri="{BB962C8B-B14F-4D97-AF65-F5344CB8AC3E}">
        <p14:creationId xmlns:p14="http://schemas.microsoft.com/office/powerpoint/2010/main" val="59896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1. tüüpi diabeedi ravi täna ja tulevikus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>
          <a:xfrm>
            <a:off x="838200" y="1825625"/>
            <a:ext cx="4629150" cy="4351338"/>
          </a:xfrm>
        </p:spPr>
        <p:txBody>
          <a:bodyPr>
            <a:normAutofit lnSpcReduction="10000"/>
          </a:bodyPr>
          <a:lstStyle/>
          <a:p>
            <a:r>
              <a:rPr lang="et-EE" dirty="0"/>
              <a:t>1. tüüpi diabeedi ravi on insuliin</a:t>
            </a:r>
          </a:p>
          <a:p>
            <a:r>
              <a:rPr lang="et-EE" dirty="0"/>
              <a:t>Tänapäeval kasutatakse analooginsuliine – st insuliini omadusi on muudetud insuliini struktuuri muutmise teel</a:t>
            </a:r>
          </a:p>
          <a:p>
            <a:r>
              <a:rPr lang="et-EE" dirty="0"/>
              <a:t>Tulevikus – kõhunääret matkivad seadmed, kõhunäärme kasvatamine ja siirdamine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7" name="Picture 2" descr="https://www.researchgate.net/publication/5571677/figure/fig3/AS:202684125716482@1425335069062/Idealized-profiles-of-human-insulin-and-analo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873193"/>
            <a:ext cx="6000750" cy="44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Diabeedi tüsistused</a:t>
            </a:r>
          </a:p>
        </p:txBody>
      </p:sp>
      <p:sp>
        <p:nvSpPr>
          <p:cNvPr id="8" name="Teksti kohatäid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Ägedad</a:t>
            </a:r>
          </a:p>
        </p:txBody>
      </p:sp>
      <p:sp>
        <p:nvSpPr>
          <p:cNvPr id="9" name="Sisu kohatäide 8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t-EE" dirty="0"/>
              <a:t>Ketoatsidoos </a:t>
            </a:r>
          </a:p>
          <a:p>
            <a:r>
              <a:rPr lang="et-EE" dirty="0"/>
              <a:t>Hüpoglükeemia </a:t>
            </a:r>
          </a:p>
        </p:txBody>
      </p:sp>
      <p:sp>
        <p:nvSpPr>
          <p:cNvPr id="10" name="Teksti kohatäid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t-EE" dirty="0"/>
              <a:t>Kroonilised</a:t>
            </a:r>
          </a:p>
        </p:txBody>
      </p:sp>
      <p:sp>
        <p:nvSpPr>
          <p:cNvPr id="11" name="Sisu kohatäide 10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t-EE" dirty="0" err="1"/>
              <a:t>Mikrovaskulaarsed</a:t>
            </a:r>
            <a:endParaRPr lang="et-EE" dirty="0"/>
          </a:p>
          <a:p>
            <a:pPr lvl="1"/>
            <a:r>
              <a:rPr lang="et-EE" dirty="0" err="1"/>
              <a:t>Neuropaatia</a:t>
            </a:r>
            <a:endParaRPr lang="et-EE" dirty="0"/>
          </a:p>
          <a:p>
            <a:pPr lvl="1"/>
            <a:r>
              <a:rPr lang="et-EE" dirty="0" err="1"/>
              <a:t>Retinopaatia</a:t>
            </a:r>
            <a:endParaRPr lang="et-EE" dirty="0"/>
          </a:p>
          <a:p>
            <a:pPr lvl="1"/>
            <a:r>
              <a:rPr lang="et-EE" dirty="0" err="1"/>
              <a:t>Nefropaatia</a:t>
            </a:r>
            <a:endParaRPr lang="et-EE" dirty="0"/>
          </a:p>
          <a:p>
            <a:r>
              <a:rPr lang="et-EE" dirty="0" err="1"/>
              <a:t>Makrovaskulaarsed</a:t>
            </a:r>
            <a:r>
              <a:rPr lang="et-EE" dirty="0"/>
              <a:t> (ateroskleroos)</a:t>
            </a:r>
          </a:p>
          <a:p>
            <a:pPr lvl="1"/>
            <a:r>
              <a:rPr lang="et-EE" dirty="0"/>
              <a:t>Südamelihase infarkt</a:t>
            </a:r>
          </a:p>
          <a:p>
            <a:pPr lvl="1"/>
            <a:r>
              <a:rPr lang="et-EE" dirty="0"/>
              <a:t>Ajuinsult</a:t>
            </a:r>
          </a:p>
          <a:p>
            <a:pPr lvl="1"/>
            <a:r>
              <a:rPr lang="et-EE" dirty="0"/>
              <a:t>Perifeersete veresoonte haigused</a:t>
            </a:r>
          </a:p>
          <a:p>
            <a:r>
              <a:rPr lang="et-EE" dirty="0" err="1"/>
              <a:t>Diabeetiline</a:t>
            </a:r>
            <a:r>
              <a:rPr lang="et-EE" dirty="0"/>
              <a:t> jalg</a:t>
            </a:r>
          </a:p>
        </p:txBody>
      </p:sp>
    </p:spTree>
    <p:extLst>
      <p:ext uri="{BB962C8B-B14F-4D97-AF65-F5344CB8AC3E}">
        <p14:creationId xmlns:p14="http://schemas.microsoft.com/office/powerpoint/2010/main" val="278814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Autoimmuunsed kilpnäärmehaigused</a:t>
            </a: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>
          <a:xfrm>
            <a:off x="5334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/>
              <a:t>Kilpnäärme alatalitlus ehk hüpotüreoos</a:t>
            </a:r>
          </a:p>
          <a:p>
            <a:pPr lvl="1"/>
            <a:r>
              <a:rPr lang="et-EE" sz="2800" dirty="0" err="1"/>
              <a:t>Hashimoto</a:t>
            </a:r>
            <a:r>
              <a:rPr lang="et-EE" sz="2800" dirty="0"/>
              <a:t> türeoidiit</a:t>
            </a:r>
          </a:p>
          <a:p>
            <a:pPr lvl="1"/>
            <a:r>
              <a:rPr lang="et-EE" sz="2800" dirty="0"/>
              <a:t>Autoimmuunne türeoidiit </a:t>
            </a:r>
          </a:p>
          <a:p>
            <a:pPr lvl="1"/>
            <a:r>
              <a:rPr lang="et-EE" sz="2800" dirty="0"/>
              <a:t>krooniline türeoidiit </a:t>
            </a:r>
          </a:p>
          <a:p>
            <a:pPr marL="0" indent="0">
              <a:buNone/>
            </a:pPr>
            <a:endParaRPr lang="et-EE" sz="3200" dirty="0"/>
          </a:p>
          <a:p>
            <a:pPr marL="0" indent="0">
              <a:buNone/>
            </a:pPr>
            <a:r>
              <a:rPr lang="et-EE" sz="3200" dirty="0"/>
              <a:t>Kilpnäärme </a:t>
            </a:r>
            <a:r>
              <a:rPr lang="et-EE" sz="3200" dirty="0" err="1"/>
              <a:t>ületalitlus</a:t>
            </a:r>
            <a:r>
              <a:rPr lang="et-EE" sz="3200" dirty="0"/>
              <a:t> ehk hüpertüreoos</a:t>
            </a:r>
          </a:p>
          <a:p>
            <a:pPr lvl="1"/>
            <a:r>
              <a:rPr lang="et-EE" sz="2800" dirty="0"/>
              <a:t>Gravesi tõbi</a:t>
            </a:r>
          </a:p>
          <a:p>
            <a:pPr lvl="1"/>
            <a:r>
              <a:rPr lang="et-EE" sz="2800" dirty="0"/>
              <a:t>difuusne toksiline struuma</a:t>
            </a:r>
          </a:p>
        </p:txBody>
      </p:sp>
      <p:pic>
        <p:nvPicPr>
          <p:cNvPr id="8" name="Pilt 7" descr="Kuvalõi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574" y="1313238"/>
            <a:ext cx="4229326" cy="48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7566" y="365125"/>
            <a:ext cx="3458818" cy="1325563"/>
          </a:xfrm>
        </p:spPr>
        <p:txBody>
          <a:bodyPr>
            <a:normAutofit/>
          </a:bodyPr>
          <a:lstStyle/>
          <a:p>
            <a:r>
              <a:rPr lang="et-EE" dirty="0"/>
              <a:t>Hüpotüreoosi sümptomid</a:t>
            </a:r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397566" y="1844675"/>
            <a:ext cx="3220277" cy="4351338"/>
          </a:xfrm>
        </p:spPr>
        <p:txBody>
          <a:bodyPr/>
          <a:lstStyle/>
          <a:p>
            <a:r>
              <a:rPr lang="et-EE" dirty="0"/>
              <a:t>Üksikud sümptomid mittespetsiifilised</a:t>
            </a:r>
          </a:p>
          <a:p>
            <a:r>
              <a:rPr lang="et-EE" dirty="0"/>
              <a:t>Spetsiifilisus suurem enamate sümptomite esinemisel</a:t>
            </a:r>
          </a:p>
          <a:p>
            <a:endParaRPr lang="et-EE" dirty="0"/>
          </a:p>
        </p:txBody>
      </p:sp>
      <p:pic>
        <p:nvPicPr>
          <p:cNvPr id="3" name="Pilt 2" descr="Kuvalõi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86" y="38101"/>
            <a:ext cx="83634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8381" y="6488668"/>
            <a:ext cx="191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Roosimaa jt., 2015</a:t>
            </a:r>
          </a:p>
        </p:txBody>
      </p:sp>
    </p:spTree>
    <p:extLst>
      <p:ext uri="{BB962C8B-B14F-4D97-AF65-F5344CB8AC3E}">
        <p14:creationId xmlns:p14="http://schemas.microsoft.com/office/powerpoint/2010/main" val="347607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Diagnoosimine </a:t>
            </a:r>
          </a:p>
          <a:p>
            <a:pPr lvl="1"/>
            <a:r>
              <a:rPr lang="et-EE" dirty="0"/>
              <a:t>kilpnääret stimuleeriva hormooni määramine</a:t>
            </a:r>
          </a:p>
          <a:p>
            <a:endParaRPr lang="et-EE" dirty="0"/>
          </a:p>
          <a:p>
            <a:r>
              <a:rPr lang="et-EE" dirty="0"/>
              <a:t>Ravi</a:t>
            </a:r>
          </a:p>
          <a:p>
            <a:pPr lvl="1"/>
            <a:r>
              <a:rPr lang="et-EE" dirty="0"/>
              <a:t>Asendusravi kilpnäärmehormooniga (L-</a:t>
            </a:r>
            <a:r>
              <a:rPr lang="et-EE" dirty="0" err="1"/>
              <a:t>thyroxin</a:t>
            </a:r>
            <a:r>
              <a:rPr lang="et-EE" dirty="0"/>
              <a:t>)</a:t>
            </a:r>
          </a:p>
          <a:p>
            <a:endParaRPr lang="et-EE" dirty="0"/>
          </a:p>
          <a:p>
            <a:r>
              <a:rPr lang="et-EE" dirty="0"/>
              <a:t>Tagajärjed</a:t>
            </a:r>
          </a:p>
          <a:p>
            <a:pPr lvl="1"/>
            <a:r>
              <a:rPr lang="et-EE" dirty="0"/>
              <a:t>kretiin</a:t>
            </a:r>
          </a:p>
        </p:txBody>
      </p:sp>
      <p:pic>
        <p:nvPicPr>
          <p:cNvPr id="4" name="Picture 2" descr="Joseph le crétin - Fonds Trutat - MHNT.PHa.912.PR34 cropp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r="230"/>
          <a:stretch/>
        </p:blipFill>
        <p:spPr bwMode="auto">
          <a:xfrm>
            <a:off x="7630613" y="35873"/>
            <a:ext cx="4561387" cy="5891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stkülik 4"/>
          <p:cNvSpPr/>
          <p:nvPr/>
        </p:nvSpPr>
        <p:spPr>
          <a:xfrm>
            <a:off x="7630613" y="6045693"/>
            <a:ext cx="4660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100" dirty="0" err="1"/>
              <a:t>By</a:t>
            </a:r>
            <a:r>
              <a:rPr lang="et-EE" sz="1100" dirty="0"/>
              <a:t> </a:t>
            </a:r>
            <a:r>
              <a:rPr lang="et-EE" sz="1100" dirty="0" err="1"/>
              <a:t>Eugène</a:t>
            </a:r>
            <a:r>
              <a:rPr lang="et-EE" sz="1100" dirty="0"/>
              <a:t> </a:t>
            </a:r>
            <a:r>
              <a:rPr lang="et-EE" sz="1100" dirty="0" err="1"/>
              <a:t>Trutat</a:t>
            </a:r>
            <a:r>
              <a:rPr lang="et-EE" sz="1100" dirty="0"/>
              <a:t> - </a:t>
            </a:r>
            <a:r>
              <a:rPr lang="et-EE" sz="1100" dirty="0" err="1"/>
              <a:t>This</a:t>
            </a:r>
            <a:r>
              <a:rPr lang="et-EE" sz="1100" dirty="0"/>
              <a:t> </a:t>
            </a:r>
            <a:r>
              <a:rPr lang="et-EE" sz="1100" dirty="0" err="1"/>
              <a:t>photograph</a:t>
            </a:r>
            <a:r>
              <a:rPr lang="et-EE" sz="1100" dirty="0"/>
              <a:t> </a:t>
            </a:r>
            <a:r>
              <a:rPr lang="et-EE" sz="1100" dirty="0" err="1"/>
              <a:t>is</a:t>
            </a:r>
            <a:r>
              <a:rPr lang="et-EE" sz="1100" dirty="0"/>
              <a:t> part of </a:t>
            </a:r>
            <a:r>
              <a:rPr lang="et-EE" sz="1100" dirty="0" err="1"/>
              <a:t>the</a:t>
            </a:r>
            <a:r>
              <a:rPr lang="et-EE" sz="1100" dirty="0"/>
              <a:t> </a:t>
            </a:r>
            <a:r>
              <a:rPr lang="et-EE" sz="1100" dirty="0" err="1"/>
              <a:t>Fonds</a:t>
            </a:r>
            <a:r>
              <a:rPr lang="et-EE" sz="1100" dirty="0"/>
              <a:t> </a:t>
            </a:r>
            <a:r>
              <a:rPr lang="et-EE" sz="1100" dirty="0" err="1"/>
              <a:t>Eugène</a:t>
            </a:r>
            <a:r>
              <a:rPr lang="et-EE" sz="1100" dirty="0"/>
              <a:t> </a:t>
            </a:r>
            <a:r>
              <a:rPr lang="et-EE" sz="1100" dirty="0" err="1"/>
              <a:t>Trutat</a:t>
            </a:r>
            <a:r>
              <a:rPr lang="et-EE" sz="1100" dirty="0"/>
              <a:t>, </a:t>
            </a:r>
            <a:r>
              <a:rPr lang="et-EE" sz="1100" dirty="0" err="1"/>
              <a:t>preserved</a:t>
            </a:r>
            <a:r>
              <a:rPr lang="et-EE" sz="1100" dirty="0"/>
              <a:t> </a:t>
            </a:r>
            <a:r>
              <a:rPr lang="et-EE" sz="1100" dirty="0" err="1"/>
              <a:t>by</a:t>
            </a:r>
            <a:r>
              <a:rPr lang="et-EE" sz="1100" dirty="0"/>
              <a:t> </a:t>
            </a:r>
            <a:r>
              <a:rPr lang="et-EE" sz="1100" dirty="0" err="1"/>
              <a:t>the</a:t>
            </a:r>
            <a:r>
              <a:rPr lang="et-EE" sz="1100" dirty="0"/>
              <a:t> </a:t>
            </a:r>
            <a:r>
              <a:rPr lang="et-EE" sz="1100" dirty="0" err="1"/>
              <a:t>muséum</a:t>
            </a:r>
            <a:r>
              <a:rPr lang="et-EE" sz="1100" dirty="0"/>
              <a:t> de </a:t>
            </a:r>
            <a:r>
              <a:rPr lang="et-EE" sz="1100" dirty="0" err="1"/>
              <a:t>Toulouse.It</a:t>
            </a:r>
            <a:r>
              <a:rPr lang="et-EE" sz="1100" dirty="0"/>
              <a:t> </a:t>
            </a:r>
            <a:r>
              <a:rPr lang="et-EE" sz="1100" dirty="0" err="1"/>
              <a:t>was</a:t>
            </a:r>
            <a:r>
              <a:rPr lang="et-EE" sz="1100" dirty="0"/>
              <a:t> </a:t>
            </a:r>
            <a:r>
              <a:rPr lang="et-EE" sz="1100" dirty="0" err="1"/>
              <a:t>provided</a:t>
            </a:r>
            <a:r>
              <a:rPr lang="et-EE" sz="1100" dirty="0"/>
              <a:t> </a:t>
            </a:r>
            <a:r>
              <a:rPr lang="et-EE" sz="1100" dirty="0" err="1"/>
              <a:t>to</a:t>
            </a:r>
            <a:r>
              <a:rPr lang="et-EE" sz="1100" dirty="0"/>
              <a:t> </a:t>
            </a:r>
            <a:r>
              <a:rPr lang="et-EE" sz="1100" dirty="0" err="1"/>
              <a:t>Wikimedia</a:t>
            </a:r>
            <a:r>
              <a:rPr lang="et-EE" sz="1100" dirty="0"/>
              <a:t> </a:t>
            </a:r>
            <a:r>
              <a:rPr lang="et-EE" sz="1100" dirty="0" err="1"/>
              <a:t>Commons</a:t>
            </a:r>
            <a:r>
              <a:rPr lang="et-EE" sz="1100" dirty="0"/>
              <a:t> </a:t>
            </a:r>
            <a:r>
              <a:rPr lang="et-EE" sz="1100" dirty="0" err="1"/>
              <a:t>as</a:t>
            </a:r>
            <a:r>
              <a:rPr lang="et-EE" sz="1100" dirty="0"/>
              <a:t> part of a </a:t>
            </a:r>
            <a:r>
              <a:rPr lang="et-EE" sz="1100" dirty="0" err="1"/>
              <a:t>cooperation</a:t>
            </a:r>
            <a:r>
              <a:rPr lang="et-EE" sz="1100" dirty="0"/>
              <a:t> </a:t>
            </a:r>
            <a:r>
              <a:rPr lang="et-EE" sz="1100" dirty="0" err="1"/>
              <a:t>project</a:t>
            </a:r>
            <a:r>
              <a:rPr lang="et-EE" sz="1100" dirty="0"/>
              <a:t> </a:t>
            </a:r>
            <a:r>
              <a:rPr lang="et-EE" sz="1100" dirty="0" err="1"/>
              <a:t>with</a:t>
            </a:r>
            <a:r>
              <a:rPr lang="et-EE" sz="1100" dirty="0"/>
              <a:t> </a:t>
            </a:r>
            <a:r>
              <a:rPr lang="et-EE" sz="1100" dirty="0" err="1"/>
              <a:t>Wikimédia</a:t>
            </a:r>
            <a:r>
              <a:rPr lang="et-EE" sz="1100" dirty="0"/>
              <a:t> </a:t>
            </a:r>
            <a:r>
              <a:rPr lang="et-EE" sz="1100" dirty="0" err="1"/>
              <a:t>France</a:t>
            </a:r>
            <a:r>
              <a:rPr lang="et-EE" sz="1100" dirty="0"/>
              <a:t>., </a:t>
            </a:r>
            <a:r>
              <a:rPr lang="et-EE" sz="1100" dirty="0" err="1"/>
              <a:t>Public</a:t>
            </a:r>
            <a:r>
              <a:rPr lang="et-EE" sz="1100" dirty="0"/>
              <a:t> </a:t>
            </a:r>
            <a:r>
              <a:rPr lang="et-EE" sz="1100" dirty="0" err="1"/>
              <a:t>Domain</a:t>
            </a:r>
            <a:r>
              <a:rPr lang="et-EE" sz="1100" dirty="0"/>
              <a:t>, https://commons.wikimedia.org/w/index.php?curid=44510996</a:t>
            </a:r>
          </a:p>
        </p:txBody>
      </p:sp>
    </p:spTree>
    <p:extLst>
      <p:ext uri="{BB962C8B-B14F-4D97-AF65-F5344CB8AC3E}">
        <p14:creationId xmlns:p14="http://schemas.microsoft.com/office/powerpoint/2010/main" val="26441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graves dis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2928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t-EE" dirty="0"/>
              <a:t>Hüpertüreoos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48930" y="1962150"/>
            <a:ext cx="6586489" cy="4261669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Sümptomaatika </a:t>
            </a:r>
          </a:p>
          <a:p>
            <a:pPr lvl="1"/>
            <a:r>
              <a:rPr lang="et-EE" dirty="0"/>
              <a:t>Vastupidine hüpotüreoosile</a:t>
            </a:r>
          </a:p>
          <a:p>
            <a:r>
              <a:rPr lang="et-EE" dirty="0"/>
              <a:t>Diagnoosimine </a:t>
            </a:r>
          </a:p>
          <a:p>
            <a:pPr lvl="1"/>
            <a:r>
              <a:rPr lang="et-EE" dirty="0"/>
              <a:t>kilpnääret stimuleeriva hormooni määramine</a:t>
            </a:r>
          </a:p>
          <a:p>
            <a:r>
              <a:rPr lang="et-EE" dirty="0"/>
              <a:t>Ravi</a:t>
            </a:r>
          </a:p>
          <a:p>
            <a:pPr lvl="1"/>
            <a:r>
              <a:rPr lang="et-EE" dirty="0"/>
              <a:t>Tablettravi kilpnäärmehormooni tootmise takistamiseks</a:t>
            </a:r>
          </a:p>
          <a:p>
            <a:pPr lvl="1"/>
            <a:r>
              <a:rPr lang="et-EE" dirty="0"/>
              <a:t>Radioaktiivne jood </a:t>
            </a:r>
          </a:p>
          <a:p>
            <a:pPr lvl="1"/>
            <a:r>
              <a:rPr lang="et-EE" dirty="0"/>
              <a:t>Kirurgiline</a:t>
            </a:r>
          </a:p>
          <a:p>
            <a:pPr lvl="1"/>
            <a:r>
              <a:rPr lang="et-EE" dirty="0"/>
              <a:t>Ravi tulemuseks võib olla kilpnäärme alatalitlus</a:t>
            </a:r>
          </a:p>
          <a:p>
            <a:r>
              <a:rPr lang="et-EE" dirty="0"/>
              <a:t>Tagajärjed</a:t>
            </a:r>
          </a:p>
          <a:p>
            <a:pPr marL="0" indent="0">
              <a:buNone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48238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Mis on endokrinoloogia?</a:t>
            </a: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t-EE" sz="4000" dirty="0" err="1"/>
              <a:t>Sisemedisiini</a:t>
            </a:r>
            <a:r>
              <a:rPr lang="et-EE" sz="4000" dirty="0"/>
              <a:t> eriala, mis tegeleb hormonaalsete häirete diagnoosimise ja raviga</a:t>
            </a:r>
          </a:p>
        </p:txBody>
      </p:sp>
    </p:spTree>
    <p:extLst>
      <p:ext uri="{BB962C8B-B14F-4D97-AF65-F5344CB8AC3E}">
        <p14:creationId xmlns:p14="http://schemas.microsoft.com/office/powerpoint/2010/main" val="310268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8038420" cy="1325563"/>
          </a:xfrm>
        </p:spPr>
        <p:txBody>
          <a:bodyPr>
            <a:normAutofit fontScale="90000"/>
          </a:bodyPr>
          <a:lstStyle/>
          <a:p>
            <a:r>
              <a:rPr lang="et-EE" dirty="0" err="1"/>
              <a:t>Addisoni</a:t>
            </a:r>
            <a:r>
              <a:rPr lang="et-EE" dirty="0"/>
              <a:t> tõbi </a:t>
            </a:r>
            <a:br>
              <a:rPr lang="et-EE" dirty="0"/>
            </a:br>
            <a:r>
              <a:rPr lang="et-EE" dirty="0"/>
              <a:t>ehk primaarne neerupealiste puudulikkus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825624"/>
            <a:ext cx="5295900" cy="4765675"/>
          </a:xfrm>
        </p:spPr>
        <p:txBody>
          <a:bodyPr>
            <a:normAutofit/>
          </a:bodyPr>
          <a:lstStyle/>
          <a:p>
            <a:r>
              <a:rPr lang="et-EE" dirty="0"/>
              <a:t>Haruldane haigus</a:t>
            </a:r>
          </a:p>
          <a:p>
            <a:r>
              <a:rPr lang="et-EE" dirty="0"/>
              <a:t>Enamasti autoimmuunne</a:t>
            </a:r>
          </a:p>
          <a:p>
            <a:r>
              <a:rPr lang="et-EE" dirty="0"/>
              <a:t>Neerupealised osalevad stressireaktsioonis ja vererõhu regulatsioonis</a:t>
            </a:r>
          </a:p>
          <a:p>
            <a:r>
              <a:rPr lang="et-EE" dirty="0"/>
              <a:t>Tugev nõrkus, väsimus, kehakaalu alanemine,  iiveldus, oksendamine, madal vererõhk, elektrolüütide häired, tume nahk</a:t>
            </a:r>
          </a:p>
          <a:p>
            <a:r>
              <a:rPr lang="et-EE" dirty="0"/>
              <a:t>Ravi hormoonide asendamisega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1026" name="Picture 2" descr="Image result for stig räs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 b="6771"/>
          <a:stretch/>
        </p:blipFill>
        <p:spPr bwMode="auto">
          <a:xfrm>
            <a:off x="8495620" y="378261"/>
            <a:ext cx="3696380" cy="42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ohn f kennedy add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23" y="2699083"/>
            <a:ext cx="3158430" cy="41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3094" y="2262283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John F Kennedy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62333" y="26759"/>
            <a:ext cx="108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/>
              <a:t>Stig</a:t>
            </a:r>
            <a:r>
              <a:rPr lang="et-EE" dirty="0"/>
              <a:t> Rästa</a:t>
            </a:r>
          </a:p>
        </p:txBody>
      </p:sp>
    </p:spTree>
    <p:extLst>
      <p:ext uri="{BB962C8B-B14F-4D97-AF65-F5344CB8AC3E}">
        <p14:creationId xmlns:p14="http://schemas.microsoft.com/office/powerpoint/2010/main" val="110350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Kokkuvõte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4000" dirty="0" err="1"/>
              <a:t>Tsöliaakiaga</a:t>
            </a:r>
            <a:r>
              <a:rPr lang="et-EE" sz="4000" dirty="0"/>
              <a:t> seostuvad kõige rohkem kilpnäärme, kõhunäärme või neerupealiste autoimmuunne kahjustus</a:t>
            </a:r>
          </a:p>
          <a:p>
            <a:pPr lvl="1"/>
            <a:r>
              <a:rPr lang="et-EE" sz="3600" dirty="0"/>
              <a:t>Kilpnäärme alatalitlus</a:t>
            </a:r>
          </a:p>
          <a:p>
            <a:pPr lvl="1"/>
            <a:r>
              <a:rPr lang="et-EE" sz="3600" dirty="0"/>
              <a:t>Kilpnäärme </a:t>
            </a:r>
            <a:r>
              <a:rPr lang="et-EE" sz="3600" dirty="0" err="1"/>
              <a:t>ületalitlus</a:t>
            </a:r>
            <a:endParaRPr lang="et-EE" sz="3600" dirty="0"/>
          </a:p>
          <a:p>
            <a:pPr lvl="1"/>
            <a:r>
              <a:rPr lang="et-EE" sz="3600" dirty="0"/>
              <a:t>1. tüüpi diabeet</a:t>
            </a:r>
          </a:p>
          <a:p>
            <a:pPr lvl="1"/>
            <a:r>
              <a:rPr lang="et-EE" sz="3600" dirty="0" err="1"/>
              <a:t>Addisoni</a:t>
            </a:r>
            <a:r>
              <a:rPr lang="et-EE" sz="3600" dirty="0"/>
              <a:t> tõbi</a:t>
            </a:r>
          </a:p>
        </p:txBody>
      </p:sp>
    </p:spTree>
    <p:extLst>
      <p:ext uri="{BB962C8B-B14F-4D97-AF65-F5344CB8AC3E}">
        <p14:creationId xmlns:p14="http://schemas.microsoft.com/office/powerpoint/2010/main" val="211994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t-EE"/>
              <a:t>Endokriinsüsteem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3984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t-EE" dirty="0"/>
              <a:t>Käbikeha </a:t>
            </a:r>
          </a:p>
          <a:p>
            <a:pPr marL="514350" indent="-514350">
              <a:buAutoNum type="arabicPeriod"/>
            </a:pPr>
            <a:r>
              <a:rPr lang="et-EE" dirty="0"/>
              <a:t>Ajuripats -&gt; kasvuhormoon jt</a:t>
            </a:r>
          </a:p>
          <a:p>
            <a:pPr marL="514350" indent="-514350">
              <a:buAutoNum type="arabicPeriod"/>
            </a:pPr>
            <a:r>
              <a:rPr lang="et-EE" dirty="0"/>
              <a:t>Kilpnääre -&gt; kilpnäärmehormoon</a:t>
            </a:r>
          </a:p>
          <a:p>
            <a:pPr marL="514350" indent="-514350">
              <a:buAutoNum type="arabicPeriod"/>
            </a:pPr>
            <a:r>
              <a:rPr lang="et-EE" dirty="0" err="1"/>
              <a:t>Tüümus</a:t>
            </a:r>
            <a:r>
              <a:rPr lang="et-EE" dirty="0"/>
              <a:t> </a:t>
            </a:r>
          </a:p>
          <a:p>
            <a:pPr marL="514350" indent="-514350">
              <a:buAutoNum type="arabicPeriod"/>
            </a:pPr>
            <a:r>
              <a:rPr lang="et-EE" dirty="0"/>
              <a:t>Neerupealis -&gt; </a:t>
            </a:r>
            <a:r>
              <a:rPr lang="et-EE" dirty="0" err="1"/>
              <a:t>kortisool</a:t>
            </a:r>
            <a:endParaRPr lang="et-EE" dirty="0"/>
          </a:p>
          <a:p>
            <a:pPr marL="514350" indent="-514350">
              <a:buAutoNum type="arabicPeriod"/>
            </a:pPr>
            <a:r>
              <a:rPr lang="et-EE" dirty="0"/>
              <a:t>Kõhunääre -&gt; insuliin</a:t>
            </a:r>
          </a:p>
          <a:p>
            <a:pPr marL="514350" indent="-514350">
              <a:buAutoNum type="arabicPeriod"/>
            </a:pPr>
            <a:r>
              <a:rPr lang="et-EE" dirty="0"/>
              <a:t>Munasari -&gt; östrogeen</a:t>
            </a:r>
          </a:p>
          <a:p>
            <a:pPr marL="514350" indent="-514350">
              <a:buAutoNum type="arabicPeriod"/>
            </a:pPr>
            <a:r>
              <a:rPr lang="et-EE" dirty="0"/>
              <a:t>Munand -&gt; testosteroon</a:t>
            </a:r>
          </a:p>
        </p:txBody>
      </p:sp>
      <p:pic>
        <p:nvPicPr>
          <p:cNvPr id="2052" name="Picture 4" descr="https://upload.wikimedia.org/wikipedia/commons/d/da/Illu_endocrine_syste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94348"/>
            <a:ext cx="4130040" cy="66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stkülik 4"/>
          <p:cNvSpPr/>
          <p:nvPr/>
        </p:nvSpPr>
        <p:spPr>
          <a:xfrm>
            <a:off x="44196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/>
              <a:t>Avalik omand, https://commons.wikimedia.org/w/index.php?curid=266176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6120" y="9434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Mees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18762" y="114282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Naine</a:t>
            </a:r>
          </a:p>
        </p:txBody>
      </p:sp>
    </p:spTree>
    <p:extLst>
      <p:ext uri="{BB962C8B-B14F-4D97-AF65-F5344CB8AC3E}">
        <p14:creationId xmlns:p14="http://schemas.microsoft.com/office/powerpoint/2010/main" val="137726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tekib autoimmuunsus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t-EE" dirty="0"/>
              <a:t>Geneetiline eelsoodumus </a:t>
            </a:r>
          </a:p>
          <a:p>
            <a:r>
              <a:rPr lang="et-EE" dirty="0"/>
              <a:t>Negatiivne ja positiivne valik </a:t>
            </a:r>
            <a:r>
              <a:rPr lang="et-EE" dirty="0" err="1"/>
              <a:t>tüümuses</a:t>
            </a:r>
            <a:endParaRPr lang="et-EE" dirty="0"/>
          </a:p>
          <a:p>
            <a:r>
              <a:rPr lang="et-EE" dirty="0"/>
              <a:t>Molekulaarne mimikri</a:t>
            </a:r>
          </a:p>
          <a:p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/>
              <a:t>Võib väljenduda autoimmuunsetes haigustes</a:t>
            </a:r>
          </a:p>
          <a:p>
            <a:r>
              <a:rPr lang="et-EE" dirty="0"/>
              <a:t>80+ erinevat haigust</a:t>
            </a:r>
          </a:p>
          <a:p>
            <a:r>
              <a:rPr lang="et-EE" dirty="0"/>
              <a:t>5% rahvastikust</a:t>
            </a:r>
          </a:p>
          <a:p>
            <a:r>
              <a:rPr lang="et-EE" dirty="0"/>
              <a:t>2 – 3 korda sagedasemad naistel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0120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1192" y="167683"/>
            <a:ext cx="8960865" cy="1325563"/>
          </a:xfrm>
        </p:spPr>
        <p:txBody>
          <a:bodyPr>
            <a:normAutofit/>
          </a:bodyPr>
          <a:lstStyle/>
          <a:p>
            <a:r>
              <a:rPr lang="et-EE" dirty="0"/>
              <a:t>Peamine koesobivuskompleks</a:t>
            </a:r>
            <a:r>
              <a:rPr lang="et-EE" i="1" dirty="0"/>
              <a:t>(MHC)</a:t>
            </a:r>
            <a:br>
              <a:rPr lang="et-EE" dirty="0"/>
            </a:br>
            <a:endParaRPr lang="et-EE" i="1" dirty="0"/>
          </a:p>
        </p:txBody>
      </p:sp>
      <p:pic>
        <p:nvPicPr>
          <p:cNvPr id="1028" name="Picture 4" descr="http://upload.wikimedia.org/wikipedia/commons/thumb/7/77/HLA.svg/230px-HL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100" y="410581"/>
            <a:ext cx="3375665" cy="63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asaksulg 3"/>
          <p:cNvSpPr/>
          <p:nvPr/>
        </p:nvSpPr>
        <p:spPr>
          <a:xfrm>
            <a:off x="8603336" y="1431964"/>
            <a:ext cx="400050" cy="2343150"/>
          </a:xfrm>
          <a:prstGeom prst="leftBracket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Vasaksulg 6"/>
          <p:cNvSpPr/>
          <p:nvPr/>
        </p:nvSpPr>
        <p:spPr>
          <a:xfrm>
            <a:off x="8606471" y="4513528"/>
            <a:ext cx="396915" cy="1524000"/>
          </a:xfrm>
          <a:prstGeom prst="leftBracket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5582" y="1804467"/>
            <a:ext cx="286488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3200" b="1" dirty="0"/>
              <a:t>MHC I </a:t>
            </a:r>
          </a:p>
          <a:p>
            <a:pPr algn="ctr"/>
            <a:r>
              <a:rPr lang="et-EE" sz="3200" dirty="0"/>
              <a:t>Kõik rakud </a:t>
            </a:r>
            <a:r>
              <a:rPr lang="et-EE" sz="3200" dirty="0">
                <a:latin typeface="Calibri" panose="020F0502020204030204" pitchFamily="34" charset="0"/>
              </a:rPr>
              <a:t>→</a:t>
            </a:r>
            <a:endParaRPr lang="et-EE" sz="3200" dirty="0"/>
          </a:p>
          <a:p>
            <a:pPr algn="ctr"/>
            <a:r>
              <a:rPr lang="et-EE" sz="3200" dirty="0"/>
              <a:t>CD8+ = CTL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5582" y="4550326"/>
            <a:ext cx="286488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t-EE" sz="3200" b="1" dirty="0"/>
              <a:t>MHC II</a:t>
            </a:r>
          </a:p>
          <a:p>
            <a:pPr algn="ctr"/>
            <a:r>
              <a:rPr lang="et-EE" sz="3200" dirty="0"/>
              <a:t>APC</a:t>
            </a:r>
            <a:r>
              <a:rPr lang="et-EE" sz="3200" dirty="0">
                <a:latin typeface="Calibri" panose="020F0502020204030204" pitchFamily="34" charset="0"/>
              </a:rPr>
              <a:t> →</a:t>
            </a:r>
            <a:endParaRPr lang="et-EE" sz="3200" dirty="0"/>
          </a:p>
          <a:p>
            <a:pPr algn="ctr"/>
            <a:r>
              <a:rPr lang="et-EE" sz="3200" dirty="0"/>
              <a:t>CD4+ = T-</a:t>
            </a:r>
            <a:r>
              <a:rPr lang="et-EE" sz="3200" dirty="0" err="1"/>
              <a:t>helper</a:t>
            </a:r>
            <a:endParaRPr lang="et-EE" sz="3200" dirty="0"/>
          </a:p>
        </p:txBody>
      </p:sp>
      <p:sp>
        <p:nvSpPr>
          <p:cNvPr id="9" name="Paremnool 8"/>
          <p:cNvSpPr/>
          <p:nvPr/>
        </p:nvSpPr>
        <p:spPr>
          <a:xfrm flipH="1">
            <a:off x="4804228" y="3707956"/>
            <a:ext cx="3585027" cy="400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TextBox 15"/>
          <p:cNvSpPr txBox="1"/>
          <p:nvPr/>
        </p:nvSpPr>
        <p:spPr>
          <a:xfrm>
            <a:off x="4130594" y="4417328"/>
            <a:ext cx="8819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DRA</a:t>
            </a:r>
          </a:p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DRB1-5</a:t>
            </a:r>
          </a:p>
          <a:p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DQA1</a:t>
            </a:r>
          </a:p>
          <a:p>
            <a:r>
              <a:rPr lang="et-EE" dirty="0">
                <a:solidFill>
                  <a:schemeClr val="accent6">
                    <a:lumMod val="75000"/>
                  </a:schemeClr>
                </a:solidFill>
              </a:rPr>
              <a:t>DQB1</a:t>
            </a:r>
            <a:endParaRPr lang="et-EE" dirty="0"/>
          </a:p>
          <a:p>
            <a:r>
              <a:rPr lang="et-EE" dirty="0">
                <a:solidFill>
                  <a:srgbClr val="C00000"/>
                </a:solidFill>
              </a:rPr>
              <a:t>DPA1</a:t>
            </a:r>
          </a:p>
          <a:p>
            <a:r>
              <a:rPr lang="et-EE" dirty="0">
                <a:solidFill>
                  <a:srgbClr val="C00000"/>
                </a:solidFill>
              </a:rPr>
              <a:t>DPB1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5021" y="143922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3250" y="327875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9743" y="291328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C</a:t>
            </a:r>
          </a:p>
        </p:txBody>
      </p:sp>
      <p:sp>
        <p:nvSpPr>
          <p:cNvPr id="13" name="Ristkülik 12"/>
          <p:cNvSpPr/>
          <p:nvPr/>
        </p:nvSpPr>
        <p:spPr>
          <a:xfrm>
            <a:off x="4186060" y="4270697"/>
            <a:ext cx="766318" cy="2216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Ristkülik 21"/>
          <p:cNvSpPr/>
          <p:nvPr/>
        </p:nvSpPr>
        <p:spPr>
          <a:xfrm>
            <a:off x="4178806" y="1418640"/>
            <a:ext cx="766318" cy="2216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TextBox 22"/>
          <p:cNvSpPr txBox="1"/>
          <p:nvPr/>
        </p:nvSpPr>
        <p:spPr>
          <a:xfrm>
            <a:off x="420914" y="1663374"/>
            <a:ext cx="186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u="sng" dirty="0"/>
              <a:t>HLA-</a:t>
            </a:r>
            <a:r>
              <a:rPr lang="et-EE" b="1" u="sng" dirty="0" err="1"/>
              <a:t>haplotüübid</a:t>
            </a:r>
            <a:endParaRPr lang="et-EE" b="1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417334" y="4337783"/>
            <a:ext cx="17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u="sng" dirty="0"/>
              <a:t>HLA-genotüübid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2078" y="2177327"/>
            <a:ext cx="36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1) DRB1*03-DQA1*0501-DQB1*0201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341" y="4855217"/>
            <a:ext cx="384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1) DRB1*03-DQA1*0501-DQB1*0201</a:t>
            </a:r>
          </a:p>
          <a:p>
            <a:r>
              <a:rPr lang="et-EE" dirty="0"/>
              <a:t>2) DRB1*04-DQA1*0301-DQB1*0302</a:t>
            </a:r>
          </a:p>
        </p:txBody>
      </p:sp>
      <p:sp>
        <p:nvSpPr>
          <p:cNvPr id="44" name="Ristkülik 43"/>
          <p:cNvSpPr/>
          <p:nvPr/>
        </p:nvSpPr>
        <p:spPr>
          <a:xfrm>
            <a:off x="193654" y="1663374"/>
            <a:ext cx="3754694" cy="8832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8" name="Ristkülik 47"/>
          <p:cNvSpPr/>
          <p:nvPr/>
        </p:nvSpPr>
        <p:spPr>
          <a:xfrm>
            <a:off x="193654" y="4399320"/>
            <a:ext cx="3752782" cy="11022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5" name="TextBox 44"/>
          <p:cNvSpPr txBox="1"/>
          <p:nvPr/>
        </p:nvSpPr>
        <p:spPr>
          <a:xfrm>
            <a:off x="1806564" y="3290896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/>
              <a:t>X 2</a:t>
            </a:r>
          </a:p>
        </p:txBody>
      </p:sp>
      <p:cxnSp>
        <p:nvCxnSpPr>
          <p:cNvPr id="49" name="Sirge noolkonnektor 48"/>
          <p:cNvCxnSpPr>
            <a:stCxn id="39" idx="2"/>
            <a:endCxn id="48" idx="0"/>
          </p:cNvCxnSpPr>
          <p:nvPr/>
        </p:nvCxnSpPr>
        <p:spPr>
          <a:xfrm>
            <a:off x="2062486" y="2546659"/>
            <a:ext cx="7559" cy="1852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064" y="6478325"/>
            <a:ext cx="37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APC – antigeene presenteerivad rakud</a:t>
            </a:r>
          </a:p>
        </p:txBody>
      </p:sp>
      <p:sp>
        <p:nvSpPr>
          <p:cNvPr id="27" name="Ristkülik 26"/>
          <p:cNvSpPr/>
          <p:nvPr/>
        </p:nvSpPr>
        <p:spPr>
          <a:xfrm>
            <a:off x="6118793" y="6476224"/>
            <a:ext cx="481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>
                <a:hlinkClick r:id="rId4"/>
              </a:rPr>
              <a:t>http://hla.alleles.org/nomenclature/naming.html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443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Sagedasemad autoimmuunsed haigused</a:t>
            </a: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>
          <a:xfrm>
            <a:off x="838200" y="1825625"/>
            <a:ext cx="6656882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dirty="0" err="1"/>
              <a:t>Reumatoidartriit</a:t>
            </a:r>
            <a:r>
              <a:rPr lang="et-EE" dirty="0"/>
              <a:t> 				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 err="1">
                <a:solidFill>
                  <a:srgbClr val="00B050"/>
                </a:solidFill>
              </a:rPr>
              <a:t>Hashimoto</a:t>
            </a:r>
            <a:r>
              <a:rPr lang="et-EE" dirty="0">
                <a:solidFill>
                  <a:srgbClr val="00B050"/>
                </a:solidFill>
              </a:rPr>
              <a:t> türeoidiit 		10%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Tsöliaakia 			2%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 err="1"/>
              <a:t>Idiopaatiline</a:t>
            </a:r>
            <a:r>
              <a:rPr lang="et-EE" dirty="0"/>
              <a:t> </a:t>
            </a:r>
            <a:r>
              <a:rPr lang="et-EE" dirty="0" err="1"/>
              <a:t>trombotsütopeeniline</a:t>
            </a:r>
            <a:r>
              <a:rPr lang="et-EE" dirty="0"/>
              <a:t> </a:t>
            </a:r>
            <a:r>
              <a:rPr lang="et-EE" dirty="0" err="1"/>
              <a:t>purpura</a:t>
            </a:r>
            <a:endParaRPr lang="et-EE" dirty="0"/>
          </a:p>
          <a:p>
            <a:pPr marL="514350" indent="-514350">
              <a:buFont typeface="+mj-lt"/>
              <a:buAutoNum type="arabicPeriod"/>
            </a:pPr>
            <a:r>
              <a:rPr lang="et-EE" dirty="0">
                <a:solidFill>
                  <a:srgbClr val="00B050"/>
                </a:solidFill>
              </a:rPr>
              <a:t>Gravesi tõbi 			1%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>
                <a:solidFill>
                  <a:srgbClr val="00B050"/>
                </a:solidFill>
              </a:rPr>
              <a:t>1. tüüpi diabeet 			1%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Vitiliigo 						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Reuma 						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Pernitsioosne aneemia 				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Areaalalopeetsia 				</a:t>
            </a:r>
          </a:p>
          <a:p>
            <a:pPr marL="514350" indent="-514350">
              <a:buFont typeface="+mj-lt"/>
              <a:buAutoNum type="arabicPeriod"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7" name="Ristkülik 6"/>
          <p:cNvSpPr/>
          <p:nvPr/>
        </p:nvSpPr>
        <p:spPr>
          <a:xfrm>
            <a:off x="9227128" y="6311900"/>
            <a:ext cx="2126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err="1"/>
              <a:t>Mayter</a:t>
            </a:r>
            <a:r>
              <a:rPr lang="et-EE" dirty="0"/>
              <a:t> ja Cook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5812493"/>
            <a:ext cx="6915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600" dirty="0"/>
              <a:t>…</a:t>
            </a:r>
          </a:p>
          <a:p>
            <a:r>
              <a:rPr lang="et-EE" sz="2600" dirty="0" err="1">
                <a:solidFill>
                  <a:srgbClr val="00B050"/>
                </a:solidFill>
              </a:rPr>
              <a:t>Addisoni</a:t>
            </a:r>
            <a:r>
              <a:rPr lang="et-EE" sz="2600" dirty="0">
                <a:solidFill>
                  <a:srgbClr val="00B050"/>
                </a:solidFill>
              </a:rPr>
              <a:t> tõbi			0,01%</a:t>
            </a:r>
          </a:p>
        </p:txBody>
      </p:sp>
      <p:sp>
        <p:nvSpPr>
          <p:cNvPr id="2" name="Ristkülik 1"/>
          <p:cNvSpPr/>
          <p:nvPr/>
        </p:nvSpPr>
        <p:spPr>
          <a:xfrm>
            <a:off x="7347395" y="1446898"/>
            <a:ext cx="46297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u="sng" dirty="0"/>
              <a:t>Hinnanguline tsöliaakia esinemissagedus:</a:t>
            </a:r>
          </a:p>
          <a:p>
            <a:r>
              <a:rPr lang="et-EE" sz="2000" dirty="0" err="1"/>
              <a:t>Addisoni</a:t>
            </a:r>
            <a:r>
              <a:rPr lang="et-EE" sz="2000" dirty="0"/>
              <a:t> tõbi, 1. tüüpi diabeet 	5-10%</a:t>
            </a:r>
          </a:p>
          <a:p>
            <a:r>
              <a:rPr lang="et-EE" sz="2000" dirty="0"/>
              <a:t>Hüpotüreoos			5%</a:t>
            </a:r>
          </a:p>
        </p:txBody>
      </p:sp>
      <p:sp>
        <p:nvSpPr>
          <p:cNvPr id="9" name="Ristkülik 8"/>
          <p:cNvSpPr/>
          <p:nvPr/>
        </p:nvSpPr>
        <p:spPr>
          <a:xfrm>
            <a:off x="7370562" y="3565724"/>
            <a:ext cx="39723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u="sng" dirty="0"/>
              <a:t>Hinnanguline esinemissagedus tsöliaakia korral:</a:t>
            </a:r>
            <a:endParaRPr lang="et-EE" sz="2000" dirty="0"/>
          </a:p>
          <a:p>
            <a:r>
              <a:rPr lang="et-EE" sz="2000" dirty="0" err="1"/>
              <a:t>Addisoni</a:t>
            </a:r>
            <a:r>
              <a:rPr lang="et-EE" sz="2000" dirty="0"/>
              <a:t> tõbi		&lt;1% (?)</a:t>
            </a:r>
          </a:p>
          <a:p>
            <a:r>
              <a:rPr lang="et-EE" sz="2000" dirty="0"/>
              <a:t>Hüpotüreoos		8%</a:t>
            </a:r>
          </a:p>
          <a:p>
            <a:r>
              <a:rPr lang="et-EE" sz="2000" dirty="0"/>
              <a:t>1. tüüpi diabeet 		5-10%</a:t>
            </a:r>
          </a:p>
          <a:p>
            <a:r>
              <a:rPr lang="et-EE" sz="2000" dirty="0"/>
              <a:t>Hüpotüreoos		5-10%</a:t>
            </a:r>
          </a:p>
          <a:p>
            <a:r>
              <a:rPr lang="et-EE" sz="2000" dirty="0" err="1"/>
              <a:t>Hashimoto</a:t>
            </a:r>
            <a:r>
              <a:rPr lang="et-EE" sz="2000" dirty="0"/>
              <a:t> türeoidiit 	10-15%</a:t>
            </a:r>
          </a:p>
        </p:txBody>
      </p:sp>
    </p:spTree>
    <p:extLst>
      <p:ext uri="{BB962C8B-B14F-4D97-AF65-F5344CB8AC3E}">
        <p14:creationId xmlns:p14="http://schemas.microsoft.com/office/powerpoint/2010/main" val="281441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alkiri 10"/>
          <p:cNvSpPr>
            <a:spLocks noGrp="1"/>
          </p:cNvSpPr>
          <p:nvPr>
            <p:ph type="title"/>
          </p:nvPr>
        </p:nvSpPr>
        <p:spPr>
          <a:xfrm>
            <a:off x="261255" y="450332"/>
            <a:ext cx="5021424" cy="1325563"/>
          </a:xfrm>
        </p:spPr>
        <p:txBody>
          <a:bodyPr>
            <a:normAutofit/>
          </a:bodyPr>
          <a:lstStyle/>
          <a:p>
            <a:r>
              <a:rPr lang="et-EE" dirty="0"/>
              <a:t>Diabeedi klassifikatsioon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261255" y="235970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/>
              <a:t>Diabeet on </a:t>
            </a:r>
            <a:r>
              <a:rPr lang="et-EE" sz="3200" b="1" u="sng" dirty="0"/>
              <a:t>kroonilise hüperglükeemiaga </a:t>
            </a:r>
            <a:r>
              <a:rPr lang="et-EE" sz="3200" dirty="0"/>
              <a:t>kulgev seisund, mis tuleneb insuliini eritumise või toime häirumisest</a:t>
            </a:r>
          </a:p>
        </p:txBody>
      </p:sp>
      <p:graphicFrame>
        <p:nvGraphicFramePr>
          <p:cNvPr id="9" name="Sisu kohatäide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542384" y="77107"/>
          <a:ext cx="6407020" cy="663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256" y="6064712"/>
            <a:ext cx="508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Standards of </a:t>
            </a:r>
            <a:r>
              <a:rPr lang="et-EE" dirty="0" err="1"/>
              <a:t>Medical</a:t>
            </a:r>
            <a:r>
              <a:rPr lang="et-EE" dirty="0"/>
              <a:t> </a:t>
            </a:r>
            <a:r>
              <a:rPr lang="et-EE" dirty="0" err="1"/>
              <a:t>Care</a:t>
            </a:r>
            <a:r>
              <a:rPr lang="et-EE" dirty="0"/>
              <a:t> in </a:t>
            </a:r>
            <a:r>
              <a:rPr lang="et-EE" dirty="0" err="1"/>
              <a:t>Diabetes</a:t>
            </a:r>
            <a:r>
              <a:rPr lang="et-EE" dirty="0"/>
              <a:t> 2017, </a:t>
            </a:r>
            <a:r>
              <a:rPr lang="et-EE" dirty="0" err="1"/>
              <a:t>American</a:t>
            </a:r>
            <a:r>
              <a:rPr lang="et-EE" dirty="0"/>
              <a:t> </a:t>
            </a:r>
            <a:r>
              <a:rPr lang="et-EE" dirty="0" err="1"/>
              <a:t>Diabetes</a:t>
            </a:r>
            <a:r>
              <a:rPr lang="et-EE" dirty="0"/>
              <a:t> </a:t>
            </a:r>
            <a:r>
              <a:rPr lang="et-EE" dirty="0" err="1"/>
              <a:t>Association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1985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1. Tüüpi diabeet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Etioloogia ebaselge</a:t>
            </a:r>
          </a:p>
          <a:p>
            <a:pPr lvl="1"/>
            <a:r>
              <a:rPr lang="et-EE" dirty="0"/>
              <a:t>Geneetiline eelsoodumus</a:t>
            </a:r>
          </a:p>
          <a:p>
            <a:pPr lvl="1"/>
            <a:r>
              <a:rPr lang="et-EE" dirty="0"/>
              <a:t>Keskkonnafaktorid </a:t>
            </a:r>
          </a:p>
          <a:p>
            <a:r>
              <a:rPr lang="et-EE" dirty="0" err="1"/>
              <a:t>Patogenees</a:t>
            </a:r>
            <a:endParaRPr lang="et-EE" dirty="0"/>
          </a:p>
          <a:p>
            <a:pPr marL="742950" lvl="2" indent="-342900"/>
            <a:r>
              <a:rPr lang="et-EE" sz="2400" dirty="0"/>
              <a:t>Autoimmuunne haigus</a:t>
            </a:r>
          </a:p>
          <a:p>
            <a:pPr lvl="1"/>
            <a:r>
              <a:rPr lang="et-EE" dirty="0" err="1"/>
              <a:t>Langerhansi</a:t>
            </a:r>
            <a:r>
              <a:rPr lang="et-EE" dirty="0"/>
              <a:t> saarte infiltratsioon immuunsüsteemi rakkude poolt (dendriitrakud, makrofaagid, T-</a:t>
            </a:r>
            <a:r>
              <a:rPr lang="et-EE" dirty="0" err="1"/>
              <a:t>lümfotsüüdid</a:t>
            </a:r>
            <a:r>
              <a:rPr lang="et-EE" dirty="0"/>
              <a:t> – CD4 ja CD8)</a:t>
            </a:r>
          </a:p>
          <a:p>
            <a:pPr lvl="1"/>
            <a:r>
              <a:rPr lang="et-EE" dirty="0"/>
              <a:t>Pankrease insuliini tootvate </a:t>
            </a:r>
            <a:r>
              <a:rPr lang="en-US" dirty="0"/>
              <a:t>β</a:t>
            </a:r>
            <a:r>
              <a:rPr lang="et-EE" dirty="0"/>
              <a:t>-rakkude hävimine </a:t>
            </a:r>
          </a:p>
        </p:txBody>
      </p:sp>
    </p:spTree>
    <p:extLst>
      <p:ext uri="{BB962C8B-B14F-4D97-AF65-F5344CB8AC3E}">
        <p14:creationId xmlns:p14="http://schemas.microsoft.com/office/powerpoint/2010/main" val="236997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t-EE" dirty="0"/>
              <a:t>1. tüüpi diabeedi loomulik kulg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6"/>
          <a:stretch/>
        </p:blipFill>
        <p:spPr bwMode="auto">
          <a:xfrm>
            <a:off x="6096000" y="365125"/>
            <a:ext cx="5859978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isu kohatäide 2"/>
          <p:cNvSpPr txBox="1">
            <a:spLocks/>
          </p:cNvSpPr>
          <p:nvPr/>
        </p:nvSpPr>
        <p:spPr>
          <a:xfrm>
            <a:off x="838200" y="1825625"/>
            <a:ext cx="4667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dirty="0"/>
          </a:p>
        </p:txBody>
      </p:sp>
      <p:sp>
        <p:nvSpPr>
          <p:cNvPr id="10" name="Sisu kohatäide 5"/>
          <p:cNvSpPr txBox="1">
            <a:spLocks/>
          </p:cNvSpPr>
          <p:nvPr/>
        </p:nvSpPr>
        <p:spPr>
          <a:xfrm>
            <a:off x="838200" y="1825625"/>
            <a:ext cx="4895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Geneetiline eelsoodumus</a:t>
            </a:r>
          </a:p>
          <a:p>
            <a:r>
              <a:rPr lang="et-EE" dirty="0"/>
              <a:t>Algatav sündmus ja autoimmuunsuse tekkimine</a:t>
            </a:r>
          </a:p>
          <a:p>
            <a:r>
              <a:rPr lang="et-EE" dirty="0"/>
              <a:t>Insuliini erituvate kõhunäärmerakkude hävimine</a:t>
            </a:r>
          </a:p>
          <a:p>
            <a:r>
              <a:rPr lang="et-EE" dirty="0"/>
              <a:t>Diabeedi avaldumine</a:t>
            </a:r>
          </a:p>
        </p:txBody>
      </p:sp>
      <p:sp>
        <p:nvSpPr>
          <p:cNvPr id="2" name="Ristkülik 1"/>
          <p:cNvSpPr/>
          <p:nvPr/>
        </p:nvSpPr>
        <p:spPr>
          <a:xfrm>
            <a:off x="9993321" y="6368534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 err="1"/>
              <a:t>Eisenbarth</a:t>
            </a:r>
            <a:r>
              <a:rPr lang="et-EE" dirty="0"/>
              <a:t>, 1986</a:t>
            </a:r>
          </a:p>
        </p:txBody>
      </p:sp>
    </p:spTree>
    <p:extLst>
      <p:ext uri="{BB962C8B-B14F-4D97-AF65-F5344CB8AC3E}">
        <p14:creationId xmlns:p14="http://schemas.microsoft.com/office/powerpoint/2010/main" val="427779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683</Words>
  <Application>Microsoft Office PowerPoint</Application>
  <PresentationFormat>Laiekraan</PresentationFormat>
  <Paragraphs>214</Paragraphs>
  <Slides>21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Office'i kujundus</vt:lpstr>
      <vt:lpstr>Tsöliaakia ja endokrinoloogiliste haiguste seostest</vt:lpstr>
      <vt:lpstr>Mis on endokrinoloogia?</vt:lpstr>
      <vt:lpstr>Endokriinsüsteem</vt:lpstr>
      <vt:lpstr>Kuidas tekib autoimmuunsus</vt:lpstr>
      <vt:lpstr>Peamine koesobivuskompleks(MHC) </vt:lpstr>
      <vt:lpstr>Sagedasemad autoimmuunsed haigused</vt:lpstr>
      <vt:lpstr>Diabeedi klassifikatsioon</vt:lpstr>
      <vt:lpstr>1. Tüüpi diabeet</vt:lpstr>
      <vt:lpstr>1. tüüpi diabeedi loomulik kulg</vt:lpstr>
      <vt:lpstr>Kellel ja kuidas avaldub?</vt:lpstr>
      <vt:lpstr>Hüperglükeemia</vt:lpstr>
      <vt:lpstr>Ketoatsidoos</vt:lpstr>
      <vt:lpstr>1. tüüpi diabeet  kui surmahaigus</vt:lpstr>
      <vt:lpstr>1. tüüpi diabeedi ravi täna ja tulevikus</vt:lpstr>
      <vt:lpstr>Diabeedi tüsistused</vt:lpstr>
      <vt:lpstr>Autoimmuunsed kilpnäärmehaigused</vt:lpstr>
      <vt:lpstr>Hüpotüreoosi sümptomid</vt:lpstr>
      <vt:lpstr>PowerPointi esitlus</vt:lpstr>
      <vt:lpstr>Hüpertüreoos</vt:lpstr>
      <vt:lpstr>Addisoni tõbi  ehk primaarne neerupealiste puudulikkus</vt:lpstr>
      <vt:lpstr>Kokkuvõte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Mart Roosimaa</dc:creator>
  <cp:lastModifiedBy>User</cp:lastModifiedBy>
  <cp:revision>8</cp:revision>
  <dcterms:created xsi:type="dcterms:W3CDTF">2017-04-01T03:34:47Z</dcterms:created>
  <dcterms:modified xsi:type="dcterms:W3CDTF">2017-04-03T16:29:05Z</dcterms:modified>
</cp:coreProperties>
</file>